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0" r:id="rId4"/>
    <p:sldId id="304" r:id="rId5"/>
    <p:sldId id="262" r:id="rId6"/>
    <p:sldId id="261" r:id="rId7"/>
    <p:sldId id="264" r:id="rId8"/>
    <p:sldId id="263" r:id="rId9"/>
    <p:sldId id="265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305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6" r:id="rId30"/>
    <p:sldId id="303" r:id="rId31"/>
    <p:sldId id="299" r:id="rId32"/>
    <p:sldId id="300" r:id="rId33"/>
    <p:sldId id="288" r:id="rId34"/>
    <p:sldId id="301" r:id="rId35"/>
    <p:sldId id="302" r:id="rId36"/>
    <p:sldId id="289" r:id="rId37"/>
    <p:sldId id="290" r:id="rId38"/>
    <p:sldId id="291" r:id="rId39"/>
    <p:sldId id="292" r:id="rId40"/>
    <p:sldId id="293" r:id="rId4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B047"/>
    <a:srgbClr val="E728EC"/>
    <a:srgbClr val="73D044"/>
    <a:srgbClr val="E3E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654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561394523951785E-2"/>
                  <c:y val="-1.86989264865323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549009.1</c:v>
                </c:pt>
                <c:pt idx="1">
                  <c:v>575356.80000000005</c:v>
                </c:pt>
                <c:pt idx="2">
                  <c:v>557279.19999999995</c:v>
                </c:pt>
                <c:pt idx="3">
                  <c:v>564168.69999999995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6561394523951785E-2"/>
                  <c:y val="-2.3375498553685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555339.80000000005</c:v>
                </c:pt>
                <c:pt idx="1">
                  <c:v>575356.80000000005</c:v>
                </c:pt>
                <c:pt idx="2">
                  <c:v>557279.19999999995</c:v>
                </c:pt>
                <c:pt idx="3">
                  <c:v>564168.69999999995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111626407185087E-2"/>
                  <c:y val="-4.4409950405514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550231883233222E-2"/>
                  <c:y val="-2.8048389729798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561394523951785E-2"/>
                  <c:y val="-2.1036292297348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6330.7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7282432"/>
        <c:axId val="194602496"/>
        <c:axId val="0"/>
      </c:bar3DChart>
      <c:catAx>
        <c:axId val="17728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194602496"/>
        <c:crosses val="autoZero"/>
        <c:auto val="1"/>
        <c:lblAlgn val="ctr"/>
        <c:lblOffset val="100"/>
        <c:noMultiLvlLbl val="0"/>
      </c:catAx>
      <c:valAx>
        <c:axId val="1946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72824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Акцизы на нефтепродукты
</c:v>
                </c:pt>
                <c:pt idx="2">
                  <c:v>Единый налог на вмененный доход</c:v>
                </c:pt>
                <c:pt idx="3">
                  <c:v>Госпошлина</c:v>
                </c:pt>
                <c:pt idx="4">
                  <c:v>Прочие 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102444</c:v>
                </c:pt>
                <c:pt idx="1">
                  <c:v>2967</c:v>
                </c:pt>
                <c:pt idx="2">
                  <c:v>16719</c:v>
                </c:pt>
                <c:pt idx="3">
                  <c:v>1628</c:v>
                </c:pt>
                <c:pt idx="4">
                  <c:v>1355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071522309711287"/>
          <c:y val="0.12628689313925839"/>
          <c:w val="0.27150699912510934"/>
          <c:h val="0.64410686365681435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Арендные платежи за землю</c:v>
                </c:pt>
                <c:pt idx="1">
                  <c:v>Плата за негативное воздействие на окружающую среду</c:v>
                </c:pt>
                <c:pt idx="2">
                  <c:v>Прочие неналоговые доходы</c:v>
                </c:pt>
                <c:pt idx="3">
                  <c:v>Доходы от продажи земельных участков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7493</c:v>
                </c:pt>
                <c:pt idx="1">
                  <c:v>2033</c:v>
                </c:pt>
                <c:pt idx="2">
                  <c:v>3322</c:v>
                </c:pt>
                <c:pt idx="3">
                  <c:v>853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071522309711287"/>
          <c:y val="0.12628689313925839"/>
          <c:w val="0.27150699912510934"/>
          <c:h val="0.64410686365681435"/>
        </c:manualLayout>
      </c:layout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6,5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733700885086842E-2"/>
                  <c:y val="-3.76388955019107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,</a:t>
                    </a:r>
                    <a:r>
                      <a:rPr lang="en-US" dirty="0" smtClean="0"/>
                      <a:t>0</a:t>
                    </a:r>
                    <a:r>
                      <a:rPr lang="ru-RU" dirty="0" smtClean="0"/>
                      <a:t>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7098765432098762E-2"/>
                  <c:y val="-2.88120638606917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5.2469135802469133E-2"/>
                  <c:y val="5.5223122399659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ru-RU" dirty="0" smtClean="0"/>
                      <a:t>,2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r>
                      <a:rPr lang="ru-RU" smtClean="0"/>
                      <a:t>2,3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ru-RU" smtClean="0"/>
                      <a:t>,5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1.6975308641975308E-2"/>
                  <c:y val="-3.36140745041404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33841.599999999999</c:v>
                </c:pt>
                <c:pt idx="1">
                  <c:v>1244.0999999999999</c:v>
                </c:pt>
                <c:pt idx="2">
                  <c:v>1612.1</c:v>
                </c:pt>
                <c:pt idx="3">
                  <c:v>8241.7999999999993</c:v>
                </c:pt>
                <c:pt idx="4">
                  <c:v>1300.5999999999999</c:v>
                </c:pt>
                <c:pt idx="5">
                  <c:v>369951.6</c:v>
                </c:pt>
                <c:pt idx="6">
                  <c:v>33056.1</c:v>
                </c:pt>
                <c:pt idx="7">
                  <c:v>40661.1</c:v>
                </c:pt>
                <c:pt idx="8">
                  <c:v>0</c:v>
                </c:pt>
                <c:pt idx="9">
                  <c:v>12508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019053173908812"/>
          <c:y val="2.6563059190830959E-2"/>
          <c:w val="0.36055020900165258"/>
          <c:h val="0.8871847002647345"/>
        </c:manualLayout>
      </c:layout>
      <c:overlay val="0"/>
      <c:txPr>
        <a:bodyPr/>
        <a:lstStyle/>
        <a:p>
          <a:pPr>
            <a:defRPr sz="1400" baseline="0">
              <a:latin typeface="Angsana New" pitchFamily="18" charset="-34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0.62439</cdr:x>
      <cdr:y>0.03976</cdr:y>
    </cdr:from>
    <cdr:to>
      <cdr:x>1</cdr:x>
      <cdr:y>0.11927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5266928" y="216024"/>
          <a:ext cx="316835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lvl1pPr algn="ctr" defTabSz="914400" rtl="0" eaLnBrk="1" latinLnBrk="0" hangingPunct="1">
            <a:lnSpc>
              <a:spcPts val="5800"/>
            </a:lnSpc>
            <a:spcBef>
              <a:spcPct val="0"/>
            </a:spcBef>
            <a:buNone/>
            <a:defRPr sz="5400" kern="120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2000" b="1" dirty="0" err="1" smtClean="0"/>
            <a:t>тыс.руб</a:t>
          </a:r>
          <a:r>
            <a:rPr lang="ru-RU" sz="2000" b="1" dirty="0" smtClean="0"/>
            <a:t>.</a:t>
          </a:r>
          <a:endParaRPr lang="ru-RU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E68AB37-01AD-49CF-B956-CE45421FC195}" type="datetimeFigureOut">
              <a:rPr lang="ru-RU" smtClean="0"/>
              <a:t>02.02.2018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5645A7E-BE90-4134-BFFC-4F2D46444BF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БЮДЖЕТ ДЛЯ ГРАЖДАН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 основании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решения </a:t>
            </a:r>
            <a:r>
              <a:rPr lang="ru-RU" b="1" dirty="0" err="1" smtClean="0">
                <a:solidFill>
                  <a:schemeClr val="accent5">
                    <a:lumMod val="75000"/>
                  </a:schemeClr>
                </a:solidFill>
              </a:rPr>
              <a:t>Почепского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районного Совета народных депутатов 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«О БЮДЖЕТЕ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ПОЧЕПСКОГО МУНИЦИПАЛЬНОГО РАЙОНА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2018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 И ПЛАНОВЫЙ ПЕРИОД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2019-2020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ГОДОВ»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 от 22.12.2017 года № 294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3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808112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ru-RU" sz="2800" dirty="0" smtClean="0"/>
              <a:t>Основные направления налоговой политики на 2017 год и плановый период 2018 и 2019 годов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340768"/>
            <a:ext cx="87849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Продолжение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 по легализации заработной платы, доведению ее</a:t>
            </a:r>
          </a:p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 среднеотраслевого уровня;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916832"/>
            <a:ext cx="878497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птимизация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местных налоговых льгот с учетом оценки их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экономической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бюджетной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420888"/>
            <a:ext cx="878497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овершенствование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налогообложения имущества физических лиц и организаций, исходя из кадастровой стоимости объектов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недвижимости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996952"/>
            <a:ext cx="87849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родолжение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работы по инвентаризации и оптимизации имущества муниципальной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собственности вовлечению в хозяйственный оборот неиспользуемых объектов недвижимости и земельных участков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79512" y="3861048"/>
            <a:ext cx="8784976" cy="1058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ыявление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резервов по увеличению доходов бюджета и реализация комплекса мер 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обеспечению положительной динамики поступлении налоговых и неналоговых доходов в бюджет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Почепского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района, в том числе за счет сокращения задолженности по налоговым и неналоговым доходам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активизации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претензионно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-исковой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4899498"/>
            <a:ext cx="8784976" cy="833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межведомственного взаимодействия для повышения эффективности администрирования доходных источников бюджета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Почепского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района и повышения уровня их собираемости.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5733256"/>
            <a:ext cx="8784976" cy="8337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овышение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уровня ответственности главных администраторов доходов за качественное прогнозирование доходов бюджета и выполнение в полном объеме утвержденных годовых назначений по доходам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 района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688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699724"/>
          </a:xfrm>
        </p:spPr>
        <p:txBody>
          <a:bodyPr/>
          <a:lstStyle/>
          <a:p>
            <a:pPr>
              <a:lnSpc>
                <a:spcPts val="2800"/>
              </a:lnSpc>
            </a:pPr>
            <a:r>
              <a:rPr lang="ru-RU" sz="2400" dirty="0" smtClean="0"/>
              <a:t>Основные показатели прогноза социально-экономического развития </a:t>
            </a:r>
            <a:r>
              <a:rPr lang="ru-RU" sz="2400" dirty="0" err="1" smtClean="0"/>
              <a:t>Почепского</a:t>
            </a:r>
            <a:r>
              <a:rPr lang="ru-RU" sz="2400" dirty="0" smtClean="0"/>
              <a:t> района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503086"/>
              </p:ext>
            </p:extLst>
          </p:nvPr>
        </p:nvGraphicFramePr>
        <p:xfrm>
          <a:off x="107504" y="692696"/>
          <a:ext cx="8712968" cy="561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204"/>
                <a:gridCol w="873281"/>
                <a:gridCol w="982442"/>
                <a:gridCol w="1032059"/>
                <a:gridCol w="1210685"/>
                <a:gridCol w="1210685"/>
                <a:gridCol w="1220612"/>
              </a:tblGrid>
              <a:tr h="314068"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Показатели</a:t>
                      </a:r>
                      <a:endParaRPr lang="ru-RU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Ед.</a:t>
                      </a:r>
                      <a:r>
                        <a:rPr lang="ru-RU" sz="1000" baseline="0" dirty="0" smtClean="0"/>
                        <a:t> измерения</a:t>
                      </a:r>
                      <a:endParaRPr lang="ru-RU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Отчет</a:t>
                      </a:r>
                      <a:r>
                        <a:rPr lang="ru-RU" sz="1000" baseline="0" dirty="0" smtClean="0"/>
                        <a:t> 2016</a:t>
                      </a:r>
                      <a:endParaRPr lang="ru-RU" sz="10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Оценка</a:t>
                      </a:r>
                      <a:r>
                        <a:rPr lang="ru-RU" sz="1000" baseline="0" dirty="0" smtClean="0"/>
                        <a:t> 2017</a:t>
                      </a:r>
                      <a:endParaRPr lang="ru-RU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Прогноз</a:t>
                      </a:r>
                      <a:endParaRPr lang="ru-RU" sz="1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2018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2019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</a:t>
                      </a:r>
                      <a:endParaRPr lang="ru-RU" sz="1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4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/>
                </a:tc>
              </a:tr>
              <a:tr h="4654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Численность постоянного  населения</a:t>
                      </a:r>
                      <a:r>
                        <a:rPr lang="ru-RU" sz="1000" baseline="0" dirty="0" smtClean="0">
                          <a:latin typeface="+mn-lt"/>
                        </a:rPr>
                        <a:t> (среднегодовая)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+mn-lt"/>
                        </a:rPr>
                        <a:t>тыс.чел</a:t>
                      </a:r>
                      <a:r>
                        <a:rPr lang="ru-RU" sz="1000" dirty="0" smtClean="0">
                          <a:latin typeface="+mn-lt"/>
                        </a:rPr>
                        <a:t>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39,5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39,3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39,2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39,1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39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87856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+mn-lt"/>
                        </a:rPr>
                        <a:t>Коэф</a:t>
                      </a:r>
                      <a:r>
                        <a:rPr lang="ru-RU" sz="1000" dirty="0" smtClean="0">
                          <a:latin typeface="+mn-lt"/>
                        </a:rPr>
                        <a:t>. миграционного прироста (+),</a:t>
                      </a:r>
                      <a:r>
                        <a:rPr lang="ru-RU" sz="1000" baseline="0" dirty="0" smtClean="0">
                          <a:latin typeface="+mn-lt"/>
                        </a:rPr>
                        <a:t> убыли (-)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на 1000 чел.</a:t>
                      </a:r>
                      <a:r>
                        <a:rPr lang="ru-RU" sz="1000" baseline="0" dirty="0" smtClean="0">
                          <a:latin typeface="+mn-lt"/>
                        </a:rPr>
                        <a:t> населен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1,7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2,3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2,4</a:t>
                      </a:r>
                    </a:p>
                    <a:p>
                      <a:pPr algn="r"/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2,5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 smtClean="0">
                        <a:latin typeface="+mn-lt"/>
                      </a:endParaRPr>
                    </a:p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2,6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Объем </a:t>
                      </a:r>
                      <a:r>
                        <a:rPr lang="ru-RU" sz="1000" dirty="0" err="1" smtClean="0">
                          <a:latin typeface="+mn-lt"/>
                        </a:rPr>
                        <a:t>отгруж.товаров</a:t>
                      </a:r>
                      <a:r>
                        <a:rPr lang="ru-RU" sz="1000" baseline="0" dirty="0" smtClean="0">
                          <a:latin typeface="+mn-lt"/>
                        </a:rPr>
                        <a:t> </a:t>
                      </a:r>
                      <a:r>
                        <a:rPr lang="ru-RU" sz="1000" baseline="0" dirty="0" err="1" smtClean="0">
                          <a:latin typeface="+mn-lt"/>
                        </a:rPr>
                        <a:t>собств.производства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err="1" smtClean="0">
                          <a:latin typeface="+mn-lt"/>
                        </a:rPr>
                        <a:t>тыс.руб</a:t>
                      </a:r>
                      <a:r>
                        <a:rPr lang="ru-RU" sz="1000" dirty="0" smtClean="0">
                          <a:latin typeface="+mn-lt"/>
                        </a:rPr>
                        <a:t>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355 431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429 175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465 365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509 240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558 468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Объем </a:t>
                      </a:r>
                      <a:r>
                        <a:rPr lang="ru-RU" sz="1000" dirty="0" err="1" smtClean="0">
                          <a:latin typeface="+mn-lt"/>
                        </a:rPr>
                        <a:t>инвест</a:t>
                      </a:r>
                      <a:r>
                        <a:rPr lang="ru-RU" sz="1000" dirty="0" smtClean="0">
                          <a:latin typeface="+mn-lt"/>
                        </a:rPr>
                        <a:t>. в </a:t>
                      </a:r>
                      <a:r>
                        <a:rPr lang="ru-RU" sz="1000" dirty="0" err="1" smtClean="0">
                          <a:latin typeface="+mn-lt"/>
                        </a:rPr>
                        <a:t>основн.капитал</a:t>
                      </a:r>
                      <a:r>
                        <a:rPr lang="ru-RU" sz="1000" dirty="0" smtClean="0">
                          <a:latin typeface="+mn-lt"/>
                        </a:rPr>
                        <a:t> за счет всех </a:t>
                      </a:r>
                      <a:r>
                        <a:rPr lang="ru-RU" sz="1000" dirty="0" err="1" smtClean="0">
                          <a:latin typeface="+mn-lt"/>
                        </a:rPr>
                        <a:t>ист.финанс</a:t>
                      </a:r>
                      <a:r>
                        <a:rPr lang="ru-RU" sz="1000" dirty="0" smtClean="0">
                          <a:latin typeface="+mn-lt"/>
                        </a:rPr>
                        <a:t>.- всего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err="1" smtClean="0">
                          <a:latin typeface="+mn-lt"/>
                        </a:rPr>
                        <a:t>тыс.руб</a:t>
                      </a:r>
                      <a:r>
                        <a:rPr lang="ru-RU" sz="1000" dirty="0" smtClean="0">
                          <a:latin typeface="+mn-lt"/>
                        </a:rPr>
                        <a:t>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554 755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420 000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441 000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463 000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490 000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Численность трудовых</a:t>
                      </a:r>
                      <a:r>
                        <a:rPr lang="ru-RU" sz="1000" baseline="0" dirty="0" smtClean="0">
                          <a:latin typeface="+mn-lt"/>
                        </a:rPr>
                        <a:t> ресурсов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чел.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22 366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22 095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21 990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21 860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21750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в </a:t>
                      </a:r>
                      <a:r>
                        <a:rPr lang="ru-RU" sz="1000" dirty="0" err="1" smtClean="0">
                          <a:latin typeface="+mn-lt"/>
                        </a:rPr>
                        <a:t>т.ч</a:t>
                      </a:r>
                      <a:r>
                        <a:rPr lang="ru-RU" sz="1000" dirty="0" smtClean="0">
                          <a:latin typeface="+mn-lt"/>
                        </a:rPr>
                        <a:t>  трудоспособное население в </a:t>
                      </a:r>
                      <a:r>
                        <a:rPr lang="ru-RU" sz="1000" dirty="0" err="1" smtClean="0">
                          <a:latin typeface="+mn-lt"/>
                        </a:rPr>
                        <a:t>труд.возрасте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чел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21 800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21 550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21 455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21 335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21 235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Численность занятых в экономике, всего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чел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19 920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19 700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19 630 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19 560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19 500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Уровень </a:t>
                      </a:r>
                      <a:r>
                        <a:rPr lang="ru-RU" sz="1000" dirty="0" err="1" smtClean="0">
                          <a:latin typeface="+mn-lt"/>
                        </a:rPr>
                        <a:t>зарегистр</a:t>
                      </a:r>
                      <a:r>
                        <a:rPr lang="ru-RU" sz="1000" dirty="0" smtClean="0">
                          <a:latin typeface="+mn-lt"/>
                        </a:rPr>
                        <a:t>. безработицы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%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0,5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0,7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0,7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0,7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0,6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+mn-lt"/>
                        </a:rPr>
                        <a:t>Среднемес.номинальная</a:t>
                      </a:r>
                      <a:r>
                        <a:rPr lang="ru-RU" sz="1000" dirty="0" smtClean="0">
                          <a:latin typeface="+mn-lt"/>
                        </a:rPr>
                        <a:t> </a:t>
                      </a:r>
                      <a:r>
                        <a:rPr lang="ru-RU" sz="1000" dirty="0" err="1" smtClean="0">
                          <a:latin typeface="+mn-lt"/>
                        </a:rPr>
                        <a:t>начисл</a:t>
                      </a:r>
                      <a:r>
                        <a:rPr lang="ru-RU" sz="1000" dirty="0" smtClean="0">
                          <a:latin typeface="+mn-lt"/>
                        </a:rPr>
                        <a:t>. з/плата одного работника по предприятиям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рублей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22 949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23 100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23 562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24151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24 996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170264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Оборот розничной торговли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err="1" smtClean="0">
                          <a:latin typeface="+mn-lt"/>
                        </a:rPr>
                        <a:t>тус.руб</a:t>
                      </a:r>
                      <a:r>
                        <a:rPr lang="ru-RU" sz="1000" dirty="0" smtClean="0">
                          <a:latin typeface="+mn-lt"/>
                        </a:rPr>
                        <a:t>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872 700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930 000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980 200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1 037 500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1 100 580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21445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Объём платных услуг</a:t>
                      </a:r>
                      <a:r>
                        <a:rPr lang="ru-RU" sz="1000" baseline="0" dirty="0" smtClean="0">
                          <a:latin typeface="+mn-lt"/>
                        </a:rPr>
                        <a:t> населению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err="1" smtClean="0">
                          <a:latin typeface="+mn-lt"/>
                        </a:rPr>
                        <a:t>тыс.руб</a:t>
                      </a:r>
                      <a:r>
                        <a:rPr lang="ru-RU" sz="1000" dirty="0" smtClean="0">
                          <a:latin typeface="+mn-lt"/>
                        </a:rPr>
                        <a:t>.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80 900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81 900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85 270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89 620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94 390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+mn-lt"/>
                        </a:rPr>
                        <a:t>Индекс физического объёма платных услуг</a:t>
                      </a:r>
                      <a:r>
                        <a:rPr lang="ru-RU" sz="1000" baseline="0" dirty="0" smtClean="0">
                          <a:latin typeface="+mn-lt"/>
                        </a:rPr>
                        <a:t> населению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в % к </a:t>
                      </a:r>
                      <a:r>
                        <a:rPr lang="ru-RU" sz="1000" dirty="0" err="1" smtClean="0">
                          <a:latin typeface="+mn-lt"/>
                        </a:rPr>
                        <a:t>предыд</a:t>
                      </a:r>
                      <a:r>
                        <a:rPr lang="ru-RU" sz="1000" dirty="0" smtClean="0">
                          <a:latin typeface="+mn-lt"/>
                        </a:rPr>
                        <a:t>. году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99,8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95,0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98,5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100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latin typeface="+mn-lt"/>
                        </a:rPr>
                        <a:t>100,5</a:t>
                      </a:r>
                      <a:endParaRPr lang="ru-RU" sz="10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2800" dirty="0" smtClean="0"/>
              <a:t>Доходы бюджета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 smtClean="0"/>
              <a:t>Доходы бюджета – поступающие в бюджет денежные средства (исключение – средства от продажи акций и кредитные ресурсы)</a:t>
            </a:r>
            <a:endParaRPr lang="ru-RU" sz="1600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90247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Налоговые доходы</a:t>
            </a:r>
            <a:endParaRPr lang="ru-RU" sz="1400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3203848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Неналоговые доходы</a:t>
            </a:r>
            <a:endParaRPr lang="ru-RU" sz="1400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6263680" y="1268760"/>
            <a:ext cx="2880320" cy="79208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51504" y="2492896"/>
            <a:ext cx="1948288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уплаты федеральных, региональных и местных налогов и сборов, предусмотренных Российской Федерации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9872" y="2500854"/>
            <a:ext cx="2448272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уплаты иных платежей и сборов, установленных </a:t>
            </a:r>
            <a:r>
              <a:rPr lang="ru-RU" sz="1600" dirty="0"/>
              <a:t>законодательством Российской Федерации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16216" y="2204864"/>
            <a:ext cx="2448272" cy="44644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Поступления от других бюджетов бюджетной системы Российской Федерации (межбюджетные трансферты в виде дотаций, субсидий и субвенций). Поступления от организаций и граждан (кроме налоговых и неналоговых доходов)</a:t>
            </a:r>
            <a:endParaRPr lang="ru-RU" sz="1600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1730407" y="1928831"/>
            <a:ext cx="0" cy="63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643586" y="1886827"/>
            <a:ext cx="0" cy="6360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10" idx="0"/>
          </p:cNvCxnSpPr>
          <p:nvPr/>
        </p:nvCxnSpPr>
        <p:spPr>
          <a:xfrm>
            <a:off x="7740352" y="1892777"/>
            <a:ext cx="0" cy="312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2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dirty="0" smtClean="0"/>
              <a:t>Виды доходов бюджета </a:t>
            </a:r>
            <a:r>
              <a:rPr lang="ru-RU" sz="2000" b="1" dirty="0" err="1" smtClean="0"/>
              <a:t>Почепского</a:t>
            </a:r>
            <a:r>
              <a:rPr lang="ru-RU" sz="2000" b="1" dirty="0" smtClean="0"/>
              <a:t> муниципального района</a:t>
            </a:r>
            <a:endParaRPr lang="ru-RU" sz="2000" b="1" dirty="0"/>
          </a:p>
        </p:txBody>
      </p:sp>
      <p:sp>
        <p:nvSpPr>
          <p:cNvPr id="4" name="Лента лицом вверх 3"/>
          <p:cNvSpPr/>
          <p:nvPr/>
        </p:nvSpPr>
        <p:spPr>
          <a:xfrm>
            <a:off x="290247" y="548680"/>
            <a:ext cx="2880320" cy="792088"/>
          </a:xfrm>
          <a:prstGeom prst="ribbon2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Налоговые доходы</a:t>
            </a:r>
            <a:endParaRPr lang="ru-RU" sz="1400" dirty="0"/>
          </a:p>
        </p:txBody>
      </p:sp>
      <p:sp>
        <p:nvSpPr>
          <p:cNvPr id="6" name="Лента лицом вверх 5"/>
          <p:cNvSpPr/>
          <p:nvPr/>
        </p:nvSpPr>
        <p:spPr>
          <a:xfrm>
            <a:off x="3203848" y="548680"/>
            <a:ext cx="2880320" cy="792088"/>
          </a:xfrm>
          <a:prstGeom prst="ribbon2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Неналоговые доходы</a:t>
            </a:r>
            <a:endParaRPr lang="ru-RU" sz="1400" dirty="0"/>
          </a:p>
        </p:txBody>
      </p:sp>
      <p:sp>
        <p:nvSpPr>
          <p:cNvPr id="7" name="Лента лицом вверх 6"/>
          <p:cNvSpPr/>
          <p:nvPr/>
        </p:nvSpPr>
        <p:spPr>
          <a:xfrm>
            <a:off x="6263680" y="548680"/>
            <a:ext cx="2880320" cy="792088"/>
          </a:xfrm>
          <a:prstGeom prst="ribbon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Безвозмездные поступления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3" y="1484784"/>
            <a:ext cx="2016224" cy="43204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Налог </a:t>
            </a:r>
            <a:r>
              <a:rPr lang="ru-RU" sz="1200" b="1" dirty="0"/>
              <a:t>на доходы физических лиц </a:t>
            </a:r>
            <a:endParaRPr lang="ru-RU" sz="12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72953" y="1991544"/>
            <a:ext cx="2016224" cy="42934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Акцизы </a:t>
            </a:r>
            <a:r>
              <a:rPr lang="ru-RU" sz="1200" b="1" dirty="0"/>
              <a:t>на нефтепродукты </a:t>
            </a:r>
            <a:endParaRPr lang="ru-RU" sz="12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72140" y="3140968"/>
            <a:ext cx="201703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Единый </a:t>
            </a:r>
            <a:r>
              <a:rPr lang="ru-RU" sz="1200" b="1" dirty="0"/>
              <a:t>сельскохозяйственный налог </a:t>
            </a:r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72139" y="2479576"/>
            <a:ext cx="2012458" cy="57606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Единый </a:t>
            </a:r>
            <a:r>
              <a:rPr lang="ru-RU" sz="1200" b="1" dirty="0"/>
              <a:t>налог на вменный доход 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63793" y="3789040"/>
            <a:ext cx="2016224" cy="79208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Налог</a:t>
            </a:r>
            <a:r>
              <a:rPr lang="ru-RU" sz="1200" b="1" dirty="0"/>
              <a:t>, взимаемый в связи с применением патентной системы налогообложения 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707904" y="1484784"/>
            <a:ext cx="1872208" cy="115212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Доходы </a:t>
            </a:r>
            <a:r>
              <a:rPr lang="ru-RU" sz="1200" b="1" dirty="0"/>
              <a:t>от использования имущества, находящегося в муниципальной собственности 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95774" y="5151251"/>
            <a:ext cx="2012458" cy="45943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Прочие </a:t>
            </a:r>
            <a:r>
              <a:rPr lang="ru-RU" sz="1200" b="1" dirty="0"/>
              <a:t>налоговые доходы </a:t>
            </a:r>
            <a:endParaRPr lang="ru-RU" sz="12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707904" y="4581128"/>
            <a:ext cx="1872208" cy="41799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Доходы </a:t>
            </a:r>
            <a:r>
              <a:rPr lang="ru-RU" sz="1200" b="1" dirty="0"/>
              <a:t>от оказания платных услуг 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94010" y="4658839"/>
            <a:ext cx="2003298" cy="432048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Государственная </a:t>
            </a:r>
            <a:r>
              <a:rPr lang="ru-RU" sz="1200" b="1" dirty="0"/>
              <a:t>пошлина 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707904" y="2708920"/>
            <a:ext cx="1872208" cy="92967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Доходы </a:t>
            </a:r>
            <a:r>
              <a:rPr lang="ru-RU" sz="1200" b="1" dirty="0"/>
              <a:t>от продажи имущества, находящегося в муниципальной собственности 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07904" y="3717032"/>
            <a:ext cx="1872208" cy="80089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Платежи </a:t>
            </a:r>
            <a:r>
              <a:rPr lang="ru-RU" sz="1200" b="1" dirty="0"/>
              <a:t>за пользование природными ресурсами 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7904" y="5085184"/>
            <a:ext cx="1872208" cy="42517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Штрафы, санкции, возмещение ущерба 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07904" y="5610683"/>
            <a:ext cx="1872208" cy="425178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Прочие </a:t>
            </a:r>
            <a:r>
              <a:rPr lang="ru-RU" sz="1200" b="1" dirty="0"/>
              <a:t>неналоговые доходы 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732240" y="2101803"/>
            <a:ext cx="1872208" cy="4179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Субсидии 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13647" y="2846641"/>
            <a:ext cx="1872208" cy="4179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Субвенции </a:t>
            </a:r>
            <a:endParaRPr lang="ru-RU" sz="12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713647" y="3717032"/>
            <a:ext cx="1872208" cy="73750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Иные </a:t>
            </a:r>
            <a:r>
              <a:rPr lang="ru-RU" sz="1200" b="1" dirty="0"/>
              <a:t>межбюджетные трансферты </a:t>
            </a:r>
            <a:endParaRPr lang="ru-RU" sz="1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39552" y="1340768"/>
            <a:ext cx="0" cy="4040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2" idx="1"/>
          </p:cNvCxnSpPr>
          <p:nvPr/>
        </p:nvCxnSpPr>
        <p:spPr>
          <a:xfrm>
            <a:off x="539552" y="1700808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39552" y="220621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512912" y="2767608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39551" y="3429000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39551" y="4185084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39552" y="4874863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539551" y="5377397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3347864" y="1333922"/>
            <a:ext cx="0" cy="4489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347864" y="2068809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347864" y="317375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347863" y="411272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347864" y="4790126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333692" y="5297773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347864" y="5823272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H="1">
            <a:off x="6372199" y="1333922"/>
            <a:ext cx="1" cy="2751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372199" y="1707833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6372200" y="2310802"/>
            <a:ext cx="3600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6372199" y="3055639"/>
            <a:ext cx="36004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6754079" y="1491809"/>
            <a:ext cx="1872208" cy="417997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/>
              <a:t>Дотации </a:t>
            </a:r>
            <a:endParaRPr lang="ru-RU" sz="1200" dirty="0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6372200" y="4085782"/>
            <a:ext cx="36004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9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712968" cy="1296143"/>
          </a:xfrm>
        </p:spPr>
        <p:txBody>
          <a:bodyPr/>
          <a:lstStyle/>
          <a:p>
            <a:r>
              <a:rPr lang="ru-RU" sz="1600" b="1" dirty="0" smtClean="0"/>
              <a:t>Налог </a:t>
            </a:r>
            <a:r>
              <a:rPr lang="ru-RU" sz="1600" b="1" dirty="0"/>
              <a:t>- обязательный, индивидуально безвозмездный платеж, взимаемый с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организаций и физических лиц в форме отчуждения принадлежащих им на праве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собственности, хозяйственного ведения или оперативного управления денежных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средств в целях финансового обеспечения деятельности государства 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b="1" dirty="0"/>
              <a:t>и (или) муниципальных образований </a:t>
            </a:r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149883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ФЕДЕРАЛЬНЫЕ 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148478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РЕГИОНАЛЬНЫЕ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56176" y="1484784"/>
            <a:ext cx="2160240" cy="49000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МЕСТНЫЕ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26310" y="2276872"/>
            <a:ext cx="6958058" cy="432048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Установлены Налоговым кодексом  РФ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2780928"/>
            <a:ext cx="2376264" cy="2736304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200" dirty="0"/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обязательны к уплате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всей территории РФ,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доходы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физических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прибыль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организаций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государственная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пошлина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акцизы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водный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2815208" y="2780928"/>
            <a:ext cx="2476872" cy="3276364"/>
          </a:xfrm>
          <a:prstGeom prst="round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законами субъектов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и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 к уплате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территориях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соответствующих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РФ, </a:t>
            </a:r>
          </a:p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налог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имущество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организаций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транспортный </a:t>
            </a:r>
            <a:r>
              <a:rPr lang="ru-RU" sz="1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налог;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патенты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одзаголовок 10"/>
          <p:cNvSpPr txBox="1">
            <a:spLocks/>
          </p:cNvSpPr>
          <p:nvPr/>
        </p:nvSpPr>
        <p:spPr>
          <a:xfrm>
            <a:off x="5459008" y="2780928"/>
            <a:ext cx="2857407" cy="3960439"/>
          </a:xfrm>
          <a:prstGeom prst="roundRect">
            <a:avLst/>
          </a:prstGeom>
          <a:solidFill>
            <a:srgbClr val="92D050"/>
          </a:solidFill>
          <a:ln w="28575" cap="flat" cmpd="sng" algn="ctr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tx1"/>
                </a:solidFill>
              </a:rPr>
              <a:t>и </a:t>
            </a:r>
            <a:r>
              <a:rPr lang="ru-RU" sz="1400" b="1" dirty="0">
                <a:solidFill>
                  <a:schemeClr val="tx1"/>
                </a:solidFill>
              </a:rPr>
              <a:t>нормативными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правовыми актами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представительных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органов муниципальных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образований и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обязательны к уплате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на территориях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соответствующих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муниципальных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образований,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например: </a:t>
            </a: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   земельный </a:t>
            </a:r>
            <a:r>
              <a:rPr lang="ru-RU" sz="1400" b="1" i="1" dirty="0">
                <a:solidFill>
                  <a:schemeClr val="tx1"/>
                </a:solidFill>
              </a:rPr>
              <a:t>налог; 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         налог </a:t>
            </a:r>
            <a:r>
              <a:rPr lang="ru-RU" sz="1400" b="1" i="1" dirty="0">
                <a:solidFill>
                  <a:schemeClr val="tx1"/>
                </a:solidFill>
              </a:rPr>
              <a:t>на имущество </a:t>
            </a:r>
            <a:endParaRPr lang="ru-RU" sz="1400" b="1" dirty="0">
              <a:solidFill>
                <a:schemeClr val="tx1"/>
              </a:solidFill>
            </a:endParaRPr>
          </a:p>
          <a:p>
            <a:r>
              <a:rPr lang="ru-RU" sz="1400" b="1" i="1" dirty="0" smtClean="0">
                <a:solidFill>
                  <a:schemeClr val="tx1"/>
                </a:solidFill>
              </a:rPr>
              <a:t>      физических </a:t>
            </a:r>
            <a:r>
              <a:rPr lang="ru-RU" sz="1400" b="1" i="1" dirty="0">
                <a:solidFill>
                  <a:schemeClr val="tx1"/>
                </a:solidFill>
              </a:rPr>
              <a:t>лиц 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5" idx="2"/>
          </p:cNvCxnSpPr>
          <p:nvPr/>
        </p:nvCxnSpPr>
        <p:spPr>
          <a:xfrm>
            <a:off x="1475656" y="19888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355976" y="197479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36296" y="199722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76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78688" cy="371127"/>
          </a:xfrm>
        </p:spPr>
        <p:txBody>
          <a:bodyPr/>
          <a:lstStyle/>
          <a:p>
            <a:r>
              <a:rPr lang="ru-RU" sz="2400" dirty="0" smtClean="0"/>
              <a:t>Какие налоги уплачивают жители </a:t>
            </a:r>
            <a:r>
              <a:rPr lang="ru-RU" sz="2400" dirty="0" err="1" smtClean="0"/>
              <a:t>Почепского</a:t>
            </a:r>
            <a:r>
              <a:rPr lang="ru-RU" sz="2400" dirty="0" smtClean="0"/>
              <a:t> района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548680"/>
            <a:ext cx="3096344" cy="28083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Налог на доходы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физических лиц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гл. 23 Налогового кодекса РФ, ставка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налога 13%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в отдельных случаях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9 %, 30 %, 35 %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Предоставление налоговых вычетов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Социальные: в сумме, уплаченной: за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обучение, на лечение, дополнительных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страховых взносов на накопительную часть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трудовой пенсии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Стандартные: в том числе на детей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Профессиональные: в том числе для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нотариусов, адвокатов, лиц, получивших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авторские вознаграждения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Имущественные: в том числе на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приобретение жилья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91880" y="548680"/>
            <a:ext cx="5472608" cy="2736304"/>
          </a:xfrm>
          <a:prstGeom prst="roundRect">
            <a:avLst/>
          </a:prstGeom>
          <a:solidFill>
            <a:srgbClr val="E3E3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000" b="1" dirty="0">
                <a:solidFill>
                  <a:schemeClr val="tx1"/>
                </a:solidFill>
              </a:rPr>
              <a:t>Налог на имущество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физических лиц</a:t>
            </a:r>
          </a:p>
          <a:p>
            <a:pPr algn="just"/>
            <a:r>
              <a:rPr lang="ru-RU" sz="1000" b="1" dirty="0">
                <a:solidFill>
                  <a:schemeClr val="tx1"/>
                </a:solidFill>
              </a:rPr>
              <a:t>С 1 января 2015 года </a:t>
            </a:r>
            <a:r>
              <a:rPr lang="ru-RU" sz="1000" dirty="0">
                <a:solidFill>
                  <a:schemeClr val="tx1"/>
                </a:solidFill>
              </a:rPr>
              <a:t>отменен Закон РФ </a:t>
            </a:r>
            <a:r>
              <a:rPr lang="ru-RU" sz="1000" dirty="0" smtClean="0">
                <a:solidFill>
                  <a:schemeClr val="tx1"/>
                </a:solidFill>
              </a:rPr>
              <a:t>от 09.12.1991 </a:t>
            </a:r>
            <a:r>
              <a:rPr lang="ru-RU" sz="1000" dirty="0">
                <a:solidFill>
                  <a:schemeClr val="tx1"/>
                </a:solidFill>
              </a:rPr>
              <a:t>г. № 2003-1 «О налогах на </a:t>
            </a:r>
            <a:r>
              <a:rPr lang="ru-RU" sz="1000" dirty="0" smtClean="0">
                <a:solidFill>
                  <a:schemeClr val="tx1"/>
                </a:solidFill>
              </a:rPr>
              <a:t>имущество физических </a:t>
            </a:r>
            <a:r>
              <a:rPr lang="ru-RU" sz="1000" dirty="0">
                <a:solidFill>
                  <a:schemeClr val="tx1"/>
                </a:solidFill>
              </a:rPr>
              <a:t>лиц» и введена в Налоговый </a:t>
            </a:r>
            <a:r>
              <a:rPr lang="ru-RU" sz="1000" dirty="0" smtClean="0">
                <a:solidFill>
                  <a:schemeClr val="tx1"/>
                </a:solidFill>
              </a:rPr>
              <a:t>Кодекс РФ </a:t>
            </a:r>
            <a:r>
              <a:rPr lang="ru-RU" sz="1000" dirty="0">
                <a:solidFill>
                  <a:schemeClr val="tx1"/>
                </a:solidFill>
              </a:rPr>
              <a:t>новая </a:t>
            </a:r>
            <a:r>
              <a:rPr lang="ru-RU" sz="1000" b="1" dirty="0">
                <a:solidFill>
                  <a:schemeClr val="tx1"/>
                </a:solidFill>
              </a:rPr>
              <a:t>Глава 32 «Налог на </a:t>
            </a:r>
            <a:r>
              <a:rPr lang="ru-RU" sz="1000" b="1" dirty="0" smtClean="0">
                <a:solidFill>
                  <a:schemeClr val="tx1"/>
                </a:solidFill>
              </a:rPr>
              <a:t>имущество физических </a:t>
            </a:r>
            <a:r>
              <a:rPr lang="ru-RU" sz="1000" b="1" dirty="0">
                <a:solidFill>
                  <a:schemeClr val="tx1"/>
                </a:solidFill>
              </a:rPr>
              <a:t>лиц</a:t>
            </a:r>
            <a:r>
              <a:rPr lang="ru-RU" sz="1000" b="1" dirty="0" smtClean="0">
                <a:solidFill>
                  <a:schemeClr val="tx1"/>
                </a:solidFill>
              </a:rPr>
              <a:t>» </a:t>
            </a:r>
            <a:r>
              <a:rPr lang="ru-RU" sz="1000" dirty="0" smtClean="0">
                <a:solidFill>
                  <a:schemeClr val="tx1"/>
                </a:solidFill>
              </a:rPr>
              <a:t>В </a:t>
            </a:r>
            <a:r>
              <a:rPr lang="ru-RU" sz="1000" dirty="0">
                <a:solidFill>
                  <a:schemeClr val="tx1"/>
                </a:solidFill>
              </a:rPr>
              <a:t>соответствии с Законом </a:t>
            </a:r>
            <a:r>
              <a:rPr lang="ru-RU" sz="1000" dirty="0" smtClean="0">
                <a:solidFill>
                  <a:schemeClr val="tx1"/>
                </a:solidFill>
              </a:rPr>
              <a:t>Брянской области </a:t>
            </a:r>
            <a:r>
              <a:rPr lang="ru-RU" sz="1000" dirty="0">
                <a:solidFill>
                  <a:schemeClr val="tx1"/>
                </a:solidFill>
              </a:rPr>
              <a:t>от </a:t>
            </a:r>
            <a:r>
              <a:rPr lang="ru-RU" sz="1000" dirty="0" smtClean="0">
                <a:solidFill>
                  <a:schemeClr val="tx1"/>
                </a:solidFill>
              </a:rPr>
              <a:t>28.09.2015 года №80 </a:t>
            </a:r>
            <a:r>
              <a:rPr lang="ru-RU" sz="1000" dirty="0">
                <a:solidFill>
                  <a:schemeClr val="tx1"/>
                </a:solidFill>
              </a:rPr>
              <a:t>на территории </a:t>
            </a:r>
            <a:r>
              <a:rPr lang="ru-RU" sz="1000" dirty="0" smtClean="0">
                <a:solidFill>
                  <a:schemeClr val="tx1"/>
                </a:solidFill>
              </a:rPr>
              <a:t>Брянской области </a:t>
            </a:r>
            <a:r>
              <a:rPr lang="ru-RU" sz="1000" dirty="0">
                <a:solidFill>
                  <a:schemeClr val="tx1"/>
                </a:solidFill>
              </a:rPr>
              <a:t>с 1 января </a:t>
            </a:r>
            <a:r>
              <a:rPr lang="ru-RU" sz="1000" dirty="0" smtClean="0">
                <a:solidFill>
                  <a:schemeClr val="tx1"/>
                </a:solidFill>
              </a:rPr>
              <a:t>2016 </a:t>
            </a:r>
            <a:r>
              <a:rPr lang="ru-RU" sz="1000" dirty="0">
                <a:solidFill>
                  <a:schemeClr val="tx1"/>
                </a:solidFill>
              </a:rPr>
              <a:t>года </a:t>
            </a:r>
            <a:r>
              <a:rPr lang="ru-RU" sz="1000" dirty="0" smtClean="0">
                <a:solidFill>
                  <a:schemeClr val="tx1"/>
                </a:solidFill>
              </a:rPr>
              <a:t>установлен порядок </a:t>
            </a:r>
            <a:r>
              <a:rPr lang="ru-RU" sz="1000" dirty="0">
                <a:solidFill>
                  <a:schemeClr val="tx1"/>
                </a:solidFill>
              </a:rPr>
              <a:t>определения налоговой базы по </a:t>
            </a:r>
            <a:r>
              <a:rPr lang="ru-RU" sz="1000" dirty="0" smtClean="0">
                <a:solidFill>
                  <a:schemeClr val="tx1"/>
                </a:solidFill>
              </a:rPr>
              <a:t>налогу на </a:t>
            </a:r>
            <a:r>
              <a:rPr lang="ru-RU" sz="1000" dirty="0">
                <a:solidFill>
                  <a:schemeClr val="tx1"/>
                </a:solidFill>
              </a:rPr>
              <a:t>имущество физических лиц исходя </a:t>
            </a:r>
            <a:r>
              <a:rPr lang="ru-RU" sz="1000" dirty="0" smtClean="0">
                <a:solidFill>
                  <a:schemeClr val="tx1"/>
                </a:solidFill>
              </a:rPr>
              <a:t>из кадастровой </a:t>
            </a:r>
            <a:r>
              <a:rPr lang="ru-RU" sz="1000" dirty="0">
                <a:solidFill>
                  <a:schemeClr val="tx1"/>
                </a:solidFill>
              </a:rPr>
              <a:t>стоимости </a:t>
            </a:r>
            <a:r>
              <a:rPr lang="ru-RU" sz="1000" dirty="0" smtClean="0">
                <a:solidFill>
                  <a:schemeClr val="tx1"/>
                </a:solidFill>
              </a:rPr>
              <a:t>объектов налогообложения Налог </a:t>
            </a:r>
            <a:r>
              <a:rPr lang="ru-RU" sz="1000" dirty="0">
                <a:solidFill>
                  <a:schemeClr val="tx1"/>
                </a:solidFill>
              </a:rPr>
              <a:t>уплачивается </a:t>
            </a:r>
            <a:r>
              <a:rPr lang="ru-RU" sz="1000" b="1" dirty="0">
                <a:solidFill>
                  <a:schemeClr val="tx1"/>
                </a:solidFill>
              </a:rPr>
              <a:t>не позднее 1 </a:t>
            </a:r>
            <a:r>
              <a:rPr lang="ru-RU" sz="1000" b="1" dirty="0" smtClean="0">
                <a:solidFill>
                  <a:schemeClr val="tx1"/>
                </a:solidFill>
              </a:rPr>
              <a:t>декабря </a:t>
            </a:r>
            <a:r>
              <a:rPr lang="ru-RU" sz="1000" dirty="0" smtClean="0">
                <a:solidFill>
                  <a:schemeClr val="tx1"/>
                </a:solidFill>
              </a:rPr>
              <a:t>года</a:t>
            </a:r>
            <a:r>
              <a:rPr lang="ru-RU" sz="1000" dirty="0">
                <a:solidFill>
                  <a:schemeClr val="tx1"/>
                </a:solidFill>
              </a:rPr>
              <a:t>, следующего за истекшим </a:t>
            </a:r>
            <a:r>
              <a:rPr lang="ru-RU" sz="1000" dirty="0" smtClean="0">
                <a:solidFill>
                  <a:schemeClr val="tx1"/>
                </a:solidFill>
              </a:rPr>
              <a:t>налоговым Периодом </a:t>
            </a:r>
            <a:r>
              <a:rPr lang="ru-RU" sz="1000" b="1" dirty="0" smtClean="0">
                <a:solidFill>
                  <a:schemeClr val="tx1"/>
                </a:solidFill>
              </a:rPr>
              <a:t>Льготы </a:t>
            </a:r>
            <a:r>
              <a:rPr lang="ru-RU" sz="1000" b="1" dirty="0">
                <a:solidFill>
                  <a:schemeClr val="tx1"/>
                </a:solidFill>
              </a:rPr>
              <a:t>предоставляются: </a:t>
            </a:r>
            <a:r>
              <a:rPr lang="ru-RU" sz="1000" dirty="0">
                <a:solidFill>
                  <a:schemeClr val="tx1"/>
                </a:solidFill>
              </a:rPr>
              <a:t>Героям СССР</a:t>
            </a:r>
            <a:r>
              <a:rPr lang="ru-RU" sz="1000" dirty="0" smtClean="0">
                <a:solidFill>
                  <a:schemeClr val="tx1"/>
                </a:solidFill>
              </a:rPr>
              <a:t>, Героям </a:t>
            </a:r>
            <a:r>
              <a:rPr lang="ru-RU" sz="1000" dirty="0">
                <a:solidFill>
                  <a:schemeClr val="tx1"/>
                </a:solidFill>
              </a:rPr>
              <a:t>РФ, лицам, награжденным </a:t>
            </a:r>
            <a:r>
              <a:rPr lang="ru-RU" sz="1000" dirty="0" smtClean="0">
                <a:solidFill>
                  <a:schemeClr val="tx1"/>
                </a:solidFill>
              </a:rPr>
              <a:t>орденом «</a:t>
            </a:r>
            <a:r>
              <a:rPr lang="ru-RU" sz="1000" dirty="0">
                <a:solidFill>
                  <a:schemeClr val="tx1"/>
                </a:solidFill>
              </a:rPr>
              <a:t>Славы» трех степеней, Инвалидам I и II </a:t>
            </a:r>
            <a:r>
              <a:rPr lang="ru-RU" sz="1000" dirty="0" smtClean="0">
                <a:solidFill>
                  <a:schemeClr val="tx1"/>
                </a:solidFill>
              </a:rPr>
              <a:t>групп инвалидности</a:t>
            </a:r>
            <a:r>
              <a:rPr lang="ru-RU" sz="1000" dirty="0">
                <a:solidFill>
                  <a:schemeClr val="tx1"/>
                </a:solidFill>
              </a:rPr>
              <a:t>, участникам </a:t>
            </a:r>
            <a:r>
              <a:rPr lang="ru-RU" sz="1000" dirty="0" smtClean="0">
                <a:solidFill>
                  <a:schemeClr val="tx1"/>
                </a:solidFill>
              </a:rPr>
              <a:t>Великой Отечественной </a:t>
            </a:r>
            <a:r>
              <a:rPr lang="ru-RU" sz="1000" dirty="0">
                <a:solidFill>
                  <a:schemeClr val="tx1"/>
                </a:solidFill>
              </a:rPr>
              <a:t>войны, «чернобыльцам»,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пенсионерам в отношении одного объекта каждого</a:t>
            </a:r>
          </a:p>
          <a:p>
            <a:pPr algn="just"/>
            <a:r>
              <a:rPr lang="ru-RU" sz="1000" dirty="0">
                <a:solidFill>
                  <a:schemeClr val="tx1"/>
                </a:solidFill>
              </a:rPr>
              <a:t>типа (квартира, дом, гараж)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7504" y="3429000"/>
            <a:ext cx="3096344" cy="30243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Транспортный налог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гл. 28 Налогового кодекса РФ, Закон УР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от 27.11.2002 г. № 63-РЗ «О транспортном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налоге в Удмуртской Республике»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Основные ставки:</a:t>
            </a:r>
          </a:p>
          <a:p>
            <a:r>
              <a:rPr lang="ru-RU" sz="1000" dirty="0">
                <a:solidFill>
                  <a:schemeClr val="tx1"/>
                </a:solidFill>
              </a:rPr>
              <a:t>до 100 </a:t>
            </a:r>
            <a:r>
              <a:rPr lang="ru-RU" sz="1000" dirty="0" err="1">
                <a:solidFill>
                  <a:schemeClr val="tx1"/>
                </a:solidFill>
              </a:rPr>
              <a:t>л.с</a:t>
            </a:r>
            <a:r>
              <a:rPr lang="ru-RU" sz="1000" dirty="0">
                <a:solidFill>
                  <a:schemeClr val="tx1"/>
                </a:solidFill>
              </a:rPr>
              <a:t>. – </a:t>
            </a:r>
            <a:r>
              <a:rPr lang="ru-RU" sz="1000" dirty="0" smtClean="0">
                <a:solidFill>
                  <a:schemeClr val="tx1"/>
                </a:solidFill>
              </a:rPr>
              <a:t>7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рублей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101-150 </a:t>
            </a:r>
            <a:r>
              <a:rPr lang="ru-RU" sz="1000" dirty="0" err="1">
                <a:solidFill>
                  <a:schemeClr val="tx1"/>
                </a:solidFill>
              </a:rPr>
              <a:t>л.с</a:t>
            </a:r>
            <a:r>
              <a:rPr lang="ru-RU" sz="1000" dirty="0">
                <a:solidFill>
                  <a:schemeClr val="tx1"/>
                </a:solidFill>
              </a:rPr>
              <a:t>. – </a:t>
            </a:r>
            <a:r>
              <a:rPr lang="ru-RU" sz="1000" dirty="0" smtClean="0">
                <a:solidFill>
                  <a:schemeClr val="tx1"/>
                </a:solidFill>
              </a:rPr>
              <a:t>18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рублей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151-200 </a:t>
            </a:r>
            <a:r>
              <a:rPr lang="ru-RU" sz="1000" dirty="0" err="1">
                <a:solidFill>
                  <a:schemeClr val="tx1"/>
                </a:solidFill>
              </a:rPr>
              <a:t>л.с</a:t>
            </a:r>
            <a:r>
              <a:rPr lang="ru-RU" sz="1000" dirty="0">
                <a:solidFill>
                  <a:schemeClr val="tx1"/>
                </a:solidFill>
              </a:rPr>
              <a:t>. – </a:t>
            </a:r>
            <a:r>
              <a:rPr lang="ru-RU" sz="1000" dirty="0" smtClean="0">
                <a:solidFill>
                  <a:schemeClr val="tx1"/>
                </a:solidFill>
              </a:rPr>
              <a:t>40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рублей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201-250 </a:t>
            </a:r>
            <a:r>
              <a:rPr lang="ru-RU" sz="1000" dirty="0" err="1">
                <a:solidFill>
                  <a:schemeClr val="tx1"/>
                </a:solidFill>
              </a:rPr>
              <a:t>л.с</a:t>
            </a:r>
            <a:r>
              <a:rPr lang="ru-RU" sz="1000" dirty="0">
                <a:solidFill>
                  <a:schemeClr val="tx1"/>
                </a:solidFill>
              </a:rPr>
              <a:t>. – </a:t>
            </a:r>
            <a:r>
              <a:rPr lang="ru-RU" sz="1000" dirty="0" smtClean="0">
                <a:solidFill>
                  <a:schemeClr val="tx1"/>
                </a:solidFill>
              </a:rPr>
              <a:t>75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рублей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свыше 250 </a:t>
            </a:r>
            <a:r>
              <a:rPr lang="ru-RU" sz="1000" dirty="0" err="1">
                <a:solidFill>
                  <a:schemeClr val="tx1"/>
                </a:solidFill>
              </a:rPr>
              <a:t>л.с</a:t>
            </a:r>
            <a:r>
              <a:rPr lang="ru-RU" sz="1000" dirty="0">
                <a:solidFill>
                  <a:schemeClr val="tx1"/>
                </a:solidFill>
              </a:rPr>
              <a:t>. – </a:t>
            </a:r>
            <a:r>
              <a:rPr lang="ru-RU" sz="1000" dirty="0" smtClean="0">
                <a:solidFill>
                  <a:schemeClr val="tx1"/>
                </a:solidFill>
              </a:rPr>
              <a:t>100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r>
              <a:rPr lang="ru-RU" sz="1000" b="1" dirty="0">
                <a:solidFill>
                  <a:schemeClr val="tx1"/>
                </a:solidFill>
              </a:rPr>
              <a:t>рублей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Освобождены от уплаты:</a:t>
            </a:r>
          </a:p>
          <a:p>
            <a:r>
              <a:rPr lang="ru-RU" sz="1000" dirty="0">
                <a:solidFill>
                  <a:schemeClr val="tx1"/>
                </a:solidFill>
              </a:rPr>
              <a:t>Герои СССР, РФ, Соц. труда, награжденные</a:t>
            </a:r>
          </a:p>
          <a:p>
            <a:r>
              <a:rPr lang="ru-RU" sz="1000" dirty="0">
                <a:solidFill>
                  <a:schemeClr val="tx1"/>
                </a:solidFill>
              </a:rPr>
              <a:t>орденом </a:t>
            </a:r>
            <a:r>
              <a:rPr lang="ru-RU" sz="1000" dirty="0" smtClean="0">
                <a:solidFill>
                  <a:schemeClr val="tx1"/>
                </a:solidFill>
              </a:rPr>
              <a:t>«Трудовой славы» </a:t>
            </a:r>
            <a:r>
              <a:rPr lang="ru-RU" sz="1000" dirty="0">
                <a:solidFill>
                  <a:schemeClr val="tx1"/>
                </a:solidFill>
              </a:rPr>
              <a:t>трех степеней,</a:t>
            </a:r>
          </a:p>
          <a:p>
            <a:r>
              <a:rPr lang="ru-RU" sz="1000" dirty="0">
                <a:solidFill>
                  <a:schemeClr val="tx1"/>
                </a:solidFill>
              </a:rPr>
              <a:t>«чернобыльцы», ветераны ВОВ, инвалиды</a:t>
            </a:r>
          </a:p>
          <a:p>
            <a:r>
              <a:rPr lang="ru-RU" sz="1000" dirty="0">
                <a:solidFill>
                  <a:schemeClr val="tx1"/>
                </a:solidFill>
              </a:rPr>
              <a:t>боевых </a:t>
            </a:r>
            <a:r>
              <a:rPr lang="ru-RU" sz="1000" dirty="0" smtClean="0">
                <a:solidFill>
                  <a:schemeClr val="tx1"/>
                </a:solidFill>
              </a:rPr>
              <a:t>действий, почетные граждане Брянской области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Уплачивают 50% ставки: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пенсионеры, </a:t>
            </a:r>
            <a:r>
              <a:rPr lang="ru-RU" sz="1000" dirty="0" smtClean="0">
                <a:solidFill>
                  <a:schemeClr val="tx1"/>
                </a:solidFill>
              </a:rPr>
              <a:t>многодетные семьи, признанные малоимущими</a:t>
            </a:r>
            <a:endParaRPr lang="ru-RU" sz="10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80012" y="3349708"/>
            <a:ext cx="3096344" cy="324036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chemeClr val="tx1"/>
                </a:solidFill>
              </a:rPr>
              <a:t>Земельный налог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гл. 31 Налогового кодекса РФ,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нормативные правовые акты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Ставка налога зависит от кадастровой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стоимости земельных участков и не может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превышать: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0,3% </a:t>
            </a:r>
            <a:r>
              <a:rPr lang="ru-RU" sz="1000" dirty="0">
                <a:solidFill>
                  <a:schemeClr val="tx1"/>
                </a:solidFill>
              </a:rPr>
              <a:t>по участкам, занятым жилищным</a:t>
            </a:r>
          </a:p>
          <a:p>
            <a:r>
              <a:rPr lang="ru-RU" sz="1000" dirty="0">
                <a:solidFill>
                  <a:schemeClr val="tx1"/>
                </a:solidFill>
              </a:rPr>
              <a:t>фондом, с/х назначения, для личного</a:t>
            </a:r>
          </a:p>
          <a:p>
            <a:r>
              <a:rPr lang="ru-RU" sz="1000" dirty="0">
                <a:solidFill>
                  <a:schemeClr val="tx1"/>
                </a:solidFill>
              </a:rPr>
              <a:t>подсобного хозяйства;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1,5% </a:t>
            </a:r>
            <a:r>
              <a:rPr lang="ru-RU" sz="1000" dirty="0">
                <a:solidFill>
                  <a:schemeClr val="tx1"/>
                </a:solidFill>
              </a:rPr>
              <a:t>- в отношении других участков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Установление налоговых льгот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Освобождены от уплаты: </a:t>
            </a:r>
            <a:r>
              <a:rPr lang="ru-RU" sz="1000" dirty="0">
                <a:solidFill>
                  <a:schemeClr val="tx1"/>
                </a:solidFill>
              </a:rPr>
              <a:t>организации и</a:t>
            </a:r>
          </a:p>
          <a:p>
            <a:r>
              <a:rPr lang="ru-RU" sz="1000" dirty="0">
                <a:solidFill>
                  <a:schemeClr val="tx1"/>
                </a:solidFill>
              </a:rPr>
              <a:t>учреждения уголовно-исполнительной</a:t>
            </a:r>
          </a:p>
          <a:p>
            <a:r>
              <a:rPr lang="ru-RU" sz="1000" dirty="0">
                <a:solidFill>
                  <a:schemeClr val="tx1"/>
                </a:solidFill>
              </a:rPr>
              <a:t>системы, занятые гос. автомобильными</a:t>
            </a:r>
          </a:p>
          <a:p>
            <a:r>
              <a:rPr lang="ru-RU" sz="1000" dirty="0">
                <a:solidFill>
                  <a:schemeClr val="tx1"/>
                </a:solidFill>
              </a:rPr>
              <a:t>дорогами общего пользования,</a:t>
            </a:r>
          </a:p>
          <a:p>
            <a:r>
              <a:rPr lang="ru-RU" sz="1000" dirty="0">
                <a:solidFill>
                  <a:schemeClr val="tx1"/>
                </a:solidFill>
              </a:rPr>
              <a:t>религиозные организации, общественные</a:t>
            </a:r>
          </a:p>
          <a:p>
            <a:r>
              <a:rPr lang="ru-RU" sz="1000" dirty="0">
                <a:solidFill>
                  <a:schemeClr val="tx1"/>
                </a:solidFill>
              </a:rPr>
              <a:t>организации инвалидов, народных</a:t>
            </a:r>
          </a:p>
          <a:p>
            <a:r>
              <a:rPr lang="ru-RU" sz="1000" dirty="0">
                <a:solidFill>
                  <a:schemeClr val="tx1"/>
                </a:solidFill>
              </a:rPr>
              <a:t>художественных промыслов, почетные</a:t>
            </a:r>
          </a:p>
          <a:p>
            <a:r>
              <a:rPr lang="ru-RU" sz="1000" dirty="0">
                <a:solidFill>
                  <a:schemeClr val="tx1"/>
                </a:solidFill>
              </a:rPr>
              <a:t>граждане муниципального образования</a:t>
            </a:r>
            <a:endParaRPr lang="ru-RU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7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360040"/>
          </a:xfrm>
        </p:spPr>
        <p:txBody>
          <a:bodyPr/>
          <a:lstStyle/>
          <a:p>
            <a:r>
              <a:rPr lang="ru-RU" sz="2000" b="1" dirty="0" smtClean="0"/>
              <a:t>Налоги, уплачиваемые гражданином в бюджеты всех уровней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48680"/>
            <a:ext cx="4104456" cy="432048"/>
          </a:xfrm>
          <a:prstGeom prst="rect">
            <a:avLst/>
          </a:prstGeom>
          <a:solidFill>
            <a:srgbClr val="CDB0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Налог </a:t>
            </a:r>
            <a:r>
              <a:rPr lang="ru-RU" b="1" dirty="0">
                <a:solidFill>
                  <a:schemeClr val="tx1"/>
                </a:solidFill>
              </a:rPr>
              <a:t>на доходы физических лиц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52392" y="548680"/>
            <a:ext cx="4104456" cy="6480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Налог </a:t>
            </a:r>
            <a:r>
              <a:rPr lang="ru-RU" b="1" dirty="0">
                <a:solidFill>
                  <a:schemeClr val="tx1"/>
                </a:solidFill>
              </a:rPr>
              <a:t>на имущество физических лиц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8895" y="4077072"/>
            <a:ext cx="4104456" cy="432048"/>
          </a:xfrm>
          <a:prstGeom prst="rect">
            <a:avLst/>
          </a:prstGeom>
          <a:solidFill>
            <a:srgbClr val="73D0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Земельный </a:t>
            </a:r>
            <a:r>
              <a:rPr lang="ru-RU" b="1" dirty="0">
                <a:solidFill>
                  <a:schemeClr val="tx1"/>
                </a:solidFill>
              </a:rPr>
              <a:t>налог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84579" y="4077072"/>
            <a:ext cx="410445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Транспортный </a:t>
            </a:r>
            <a:r>
              <a:rPr lang="ru-RU" b="1" dirty="0">
                <a:solidFill>
                  <a:schemeClr val="tx1"/>
                </a:solidFill>
              </a:rPr>
              <a:t>налог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970748"/>
            <a:ext cx="3096344" cy="2808312"/>
          </a:xfrm>
          <a:prstGeom prst="roundRect">
            <a:avLst/>
          </a:prstGeom>
          <a:solidFill>
            <a:srgbClr val="CDB0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400" b="1" dirty="0">
                <a:solidFill>
                  <a:schemeClr val="tx1"/>
                </a:solidFill>
              </a:rPr>
              <a:t>Ставка налога (от вида дохода): </a:t>
            </a:r>
            <a:endParaRPr lang="ru-RU" sz="14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13% </a:t>
            </a:r>
            <a:r>
              <a:rPr lang="ru-RU" sz="1000" b="1" dirty="0" smtClean="0">
                <a:solidFill>
                  <a:schemeClr val="tx1"/>
                </a:solidFill>
              </a:rPr>
              <a:t> с </a:t>
            </a:r>
            <a:r>
              <a:rPr lang="ru-RU" sz="1000" b="1" dirty="0">
                <a:solidFill>
                  <a:schemeClr val="tx1"/>
                </a:solidFill>
              </a:rPr>
              <a:t>дохода каждого работающего гражданина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9%, 30%, 35% </a:t>
            </a:r>
            <a:r>
              <a:rPr lang="ru-RU" sz="1000" b="1" dirty="0" smtClean="0">
                <a:solidFill>
                  <a:schemeClr val="tx1"/>
                </a:solidFill>
              </a:rPr>
              <a:t>в </a:t>
            </a:r>
            <a:r>
              <a:rPr lang="ru-RU" sz="1000" b="1" dirty="0">
                <a:solidFill>
                  <a:schemeClr val="tx1"/>
                </a:solidFill>
              </a:rPr>
              <a:t>отдельных случаях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200" b="1" dirty="0">
                <a:solidFill>
                  <a:schemeClr val="tx1"/>
                </a:solidFill>
              </a:rPr>
              <a:t>Важно! Налоговым кодексом РФ предусмотрены 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b="1" dirty="0">
                <a:solidFill>
                  <a:schemeClr val="tx1"/>
                </a:solidFill>
              </a:rPr>
              <a:t>налоговые вычеты: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стандартные </a:t>
            </a:r>
            <a:r>
              <a:rPr lang="ru-RU" sz="1200" b="1" dirty="0">
                <a:solidFill>
                  <a:schemeClr val="tx1"/>
                </a:solidFill>
              </a:rPr>
              <a:t>(ст. 218 </a:t>
            </a:r>
            <a:r>
              <a:rPr lang="ru-RU" sz="1200" b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sz="1200" b="1" dirty="0" smtClean="0">
                <a:solidFill>
                  <a:schemeClr val="tx1"/>
                </a:solidFill>
              </a:rPr>
              <a:t>социальные </a:t>
            </a:r>
            <a:r>
              <a:rPr lang="ru-RU" sz="1200" b="1" dirty="0">
                <a:solidFill>
                  <a:schemeClr val="tx1"/>
                </a:solidFill>
              </a:rPr>
              <a:t>(ст. 219 ) имущественные (ст. 220 ) профессиональные (ст. 221 )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прочие </a:t>
            </a:r>
            <a:r>
              <a:rPr lang="ru-RU" sz="1200" b="1" dirty="0">
                <a:solidFill>
                  <a:schemeClr val="tx1"/>
                </a:solidFill>
              </a:rPr>
              <a:t>(ст. 220.1)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1520" y="4581128"/>
            <a:ext cx="4104456" cy="20162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зависимости от вида участка): 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0,3%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жилищным фондом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личного подсобного и дачного хозяйства, садоводства и огородничества сельскохозяйственного назначения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обеспечения обороны, безопасности таможенных нужд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1,5 %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земельные участки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Важно</a:t>
            </a:r>
            <a:r>
              <a:rPr lang="ru-RU" sz="1200" b="1" dirty="0">
                <a:solidFill>
                  <a:schemeClr val="tx1"/>
                </a:solidFill>
              </a:rPr>
              <a:t>! Срок уплаты земельного налога физическими лицами - не позднее 1 декабря, следующего за истекшим налоговым периодом</a:t>
            </a:r>
            <a:r>
              <a:rPr lang="ru-RU" sz="1200" b="1" dirty="0"/>
              <a:t>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52392" y="1219595"/>
            <a:ext cx="3096344" cy="255946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200" b="1" dirty="0">
                <a:solidFill>
                  <a:schemeClr val="tx1"/>
                </a:solidFill>
              </a:rPr>
              <a:t>Ставка налога (в зависимости от кадастровой стоимости объекта налогообложения):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0,1 % до </a:t>
            </a:r>
            <a:r>
              <a:rPr lang="ru-RU" sz="1200" b="1" dirty="0">
                <a:solidFill>
                  <a:schemeClr val="tx1"/>
                </a:solidFill>
              </a:rPr>
              <a:t>2 </a:t>
            </a:r>
            <a:r>
              <a:rPr lang="ru-RU" sz="1200" b="1" dirty="0" smtClean="0">
                <a:solidFill>
                  <a:schemeClr val="tx1"/>
                </a:solidFill>
              </a:rPr>
              <a:t>500 </a:t>
            </a:r>
            <a:r>
              <a:rPr lang="ru-RU" sz="1200" b="1" dirty="0" err="1">
                <a:solidFill>
                  <a:schemeClr val="tx1"/>
                </a:solidFill>
              </a:rPr>
              <a:t>тыс.руб</a:t>
            </a:r>
            <a:r>
              <a:rPr lang="ru-RU" sz="1200" b="1" dirty="0">
                <a:solidFill>
                  <a:schemeClr val="tx1"/>
                </a:solidFill>
              </a:rPr>
              <a:t>. </a:t>
            </a:r>
            <a:endParaRPr lang="ru-RU" sz="1200" b="1" dirty="0" smtClean="0">
              <a:solidFill>
                <a:schemeClr val="tx1"/>
              </a:solidFill>
            </a:endParaRPr>
          </a:p>
          <a:p>
            <a:r>
              <a:rPr lang="ru-RU" sz="1200" b="1" dirty="0" smtClean="0">
                <a:solidFill>
                  <a:schemeClr val="tx1"/>
                </a:solidFill>
              </a:rPr>
              <a:t>0,2 % свыше 2,5 </a:t>
            </a:r>
            <a:r>
              <a:rPr lang="ru-RU" sz="1200" b="1" dirty="0" err="1" smtClean="0">
                <a:solidFill>
                  <a:schemeClr val="tx1"/>
                </a:solidFill>
              </a:rPr>
              <a:t>млн.руб</a:t>
            </a:r>
            <a:r>
              <a:rPr lang="ru-RU" sz="1200" b="1" dirty="0" smtClean="0">
                <a:solidFill>
                  <a:schemeClr val="tx1"/>
                </a:solidFill>
              </a:rPr>
              <a:t>. до 5,0 </a:t>
            </a:r>
            <a:r>
              <a:rPr lang="ru-RU" sz="1200" b="1" dirty="0" err="1" smtClean="0">
                <a:solidFill>
                  <a:schemeClr val="tx1"/>
                </a:solidFill>
              </a:rPr>
              <a:t>млн.руб</a:t>
            </a:r>
            <a:r>
              <a:rPr lang="ru-RU" sz="1200" b="1" dirty="0" smtClean="0">
                <a:solidFill>
                  <a:schemeClr val="tx1"/>
                </a:solidFill>
              </a:rPr>
              <a:t>.</a:t>
            </a:r>
            <a:endParaRPr lang="ru-RU" sz="1200" dirty="0">
              <a:solidFill>
                <a:schemeClr val="tx1"/>
              </a:solidFill>
            </a:endParaRPr>
          </a:p>
          <a:p>
            <a:r>
              <a:rPr lang="ru-RU" sz="1200" dirty="0" smtClean="0">
                <a:solidFill>
                  <a:schemeClr val="tx1"/>
                </a:solidFill>
              </a:rPr>
              <a:t>0,3 % свыше 5,0 </a:t>
            </a:r>
            <a:r>
              <a:rPr lang="ru-RU" sz="1200" dirty="0" err="1" smtClean="0">
                <a:solidFill>
                  <a:schemeClr val="tx1"/>
                </a:solidFill>
              </a:rPr>
              <a:t>млн.руб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2 % свыше 300млн.руб. от кадастровой                    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          стоимости объекта             </a:t>
            </a:r>
          </a:p>
          <a:p>
            <a:endParaRPr lang="ru-RU" sz="1000" dirty="0">
              <a:solidFill>
                <a:schemeClr val="tx1"/>
              </a:solidFill>
            </a:endParaRPr>
          </a:p>
          <a:p>
            <a:r>
              <a:rPr lang="ru-RU" sz="1200" b="1" dirty="0">
                <a:solidFill>
                  <a:schemeClr val="tx1"/>
                </a:solidFill>
              </a:rPr>
              <a:t>Важно! Срок уплаты налога - не позднее 1 декабря, следующего за истекшим налоговым периодом.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52392" y="4581128"/>
            <a:ext cx="4104456" cy="201622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Ставка </a:t>
            </a:r>
            <a:r>
              <a:rPr lang="ru-RU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(</a:t>
            </a:r>
            <a:r>
              <a:rPr lang="ru-RU" sz="1000" b="1" dirty="0">
                <a:solidFill>
                  <a:schemeClr val="tx1"/>
                </a:solidFill>
              </a:rPr>
              <a:t>за каждую лошадиную силу, руб.):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от 7 руб. до 100 руб. легковые </a:t>
            </a:r>
            <a:r>
              <a:rPr lang="ru-RU" sz="1000" b="1" dirty="0">
                <a:solidFill>
                  <a:schemeClr val="tx1"/>
                </a:solidFill>
              </a:rPr>
              <a:t>автомобили </a:t>
            </a:r>
            <a:endParaRPr lang="ru-RU" sz="1000" dirty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от </a:t>
            </a:r>
            <a:r>
              <a:rPr lang="ru-RU" sz="1000" b="1" dirty="0" smtClean="0">
                <a:solidFill>
                  <a:schemeClr val="tx1"/>
                </a:solidFill>
              </a:rPr>
              <a:t>4 </a:t>
            </a:r>
            <a:r>
              <a:rPr lang="ru-RU" sz="1000" b="1" dirty="0">
                <a:solidFill>
                  <a:schemeClr val="tx1"/>
                </a:solidFill>
              </a:rPr>
              <a:t>руб. до </a:t>
            </a:r>
            <a:r>
              <a:rPr lang="ru-RU" sz="1000" b="1" dirty="0" smtClean="0">
                <a:solidFill>
                  <a:schemeClr val="tx1"/>
                </a:solidFill>
              </a:rPr>
              <a:t>50 </a:t>
            </a:r>
            <a:r>
              <a:rPr lang="ru-RU" sz="1000" b="1" dirty="0">
                <a:solidFill>
                  <a:schemeClr val="tx1"/>
                </a:solidFill>
              </a:rPr>
              <a:t>руб</a:t>
            </a:r>
            <a:r>
              <a:rPr lang="ru-RU" sz="1000" b="1" dirty="0" smtClean="0">
                <a:solidFill>
                  <a:schemeClr val="tx1"/>
                </a:solidFill>
              </a:rPr>
              <a:t>.  мотоциклы </a:t>
            </a:r>
            <a:r>
              <a:rPr lang="ru-RU" sz="1000" b="1" dirty="0">
                <a:solidFill>
                  <a:schemeClr val="tx1"/>
                </a:solidFill>
              </a:rPr>
              <a:t>и </a:t>
            </a:r>
            <a:r>
              <a:rPr lang="ru-RU" sz="1000" b="1" dirty="0" smtClean="0">
                <a:solidFill>
                  <a:schemeClr val="tx1"/>
                </a:solidFill>
              </a:rPr>
              <a:t>мотороллеры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от </a:t>
            </a:r>
            <a:r>
              <a:rPr lang="ru-RU" sz="1000" b="1" dirty="0" smtClean="0">
                <a:solidFill>
                  <a:schemeClr val="tx1"/>
                </a:solidFill>
              </a:rPr>
              <a:t>40 </a:t>
            </a:r>
            <a:r>
              <a:rPr lang="ru-RU" sz="1000" b="1" dirty="0">
                <a:solidFill>
                  <a:schemeClr val="tx1"/>
                </a:solidFill>
              </a:rPr>
              <a:t>руб. до </a:t>
            </a:r>
            <a:r>
              <a:rPr lang="ru-RU" sz="1000" b="1" dirty="0" smtClean="0">
                <a:solidFill>
                  <a:schemeClr val="tx1"/>
                </a:solidFill>
              </a:rPr>
              <a:t>60 </a:t>
            </a:r>
            <a:r>
              <a:rPr lang="ru-RU" sz="1000" b="1" dirty="0">
                <a:solidFill>
                  <a:schemeClr val="tx1"/>
                </a:solidFill>
              </a:rPr>
              <a:t>руб</a:t>
            </a:r>
            <a:r>
              <a:rPr lang="ru-RU" sz="1000" b="1" dirty="0" smtClean="0">
                <a:solidFill>
                  <a:schemeClr val="tx1"/>
                </a:solidFill>
              </a:rPr>
              <a:t>. автобусы </a:t>
            </a:r>
          </a:p>
          <a:p>
            <a:r>
              <a:rPr lang="ru-RU" sz="1000" b="1" dirty="0">
                <a:solidFill>
                  <a:schemeClr val="tx1"/>
                </a:solidFill>
              </a:rPr>
              <a:t>от </a:t>
            </a:r>
            <a:r>
              <a:rPr lang="ru-RU" sz="1000" b="1" dirty="0" smtClean="0">
                <a:solidFill>
                  <a:schemeClr val="tx1"/>
                </a:solidFill>
              </a:rPr>
              <a:t>15 </a:t>
            </a:r>
            <a:r>
              <a:rPr lang="ru-RU" sz="1000" b="1" dirty="0">
                <a:solidFill>
                  <a:schemeClr val="tx1"/>
                </a:solidFill>
              </a:rPr>
              <a:t>руб. до 60 руб</a:t>
            </a:r>
            <a:r>
              <a:rPr lang="ru-RU" sz="1000" b="1" dirty="0" smtClean="0">
                <a:solidFill>
                  <a:schemeClr val="tx1"/>
                </a:solidFill>
              </a:rPr>
              <a:t>. грузовые </a:t>
            </a:r>
            <a:r>
              <a:rPr lang="ru-RU" sz="1000" b="1" dirty="0">
                <a:solidFill>
                  <a:schemeClr val="tx1"/>
                </a:solidFill>
              </a:rPr>
              <a:t>автомобили </a:t>
            </a:r>
            <a:endParaRPr lang="ru-RU" sz="1000" b="1" dirty="0" smtClean="0">
              <a:solidFill>
                <a:schemeClr val="tx1"/>
              </a:solidFill>
            </a:endParaRPr>
          </a:p>
          <a:p>
            <a:r>
              <a:rPr lang="ru-RU" sz="1000" b="1" dirty="0">
                <a:solidFill>
                  <a:schemeClr val="tx1"/>
                </a:solidFill>
              </a:rPr>
              <a:t>от </a:t>
            </a:r>
            <a:r>
              <a:rPr lang="ru-RU" sz="1000" b="1" dirty="0" smtClean="0">
                <a:solidFill>
                  <a:schemeClr val="tx1"/>
                </a:solidFill>
              </a:rPr>
              <a:t>20 </a:t>
            </a:r>
            <a:r>
              <a:rPr lang="ru-RU" sz="1000" b="1" dirty="0">
                <a:solidFill>
                  <a:schemeClr val="tx1"/>
                </a:solidFill>
              </a:rPr>
              <a:t>руб. до </a:t>
            </a:r>
            <a:r>
              <a:rPr lang="ru-RU" sz="1000" b="1" dirty="0" smtClean="0">
                <a:solidFill>
                  <a:schemeClr val="tx1"/>
                </a:solidFill>
              </a:rPr>
              <a:t>500 руб. прочие </a:t>
            </a:r>
            <a:r>
              <a:rPr lang="ru-RU" sz="1000" b="1" dirty="0">
                <a:solidFill>
                  <a:schemeClr val="tx1"/>
                </a:solidFill>
              </a:rPr>
              <a:t>транспортные </a:t>
            </a:r>
            <a:r>
              <a:rPr lang="ru-RU" sz="1000" b="1" dirty="0" smtClean="0">
                <a:solidFill>
                  <a:schemeClr val="tx1"/>
                </a:solidFill>
              </a:rPr>
              <a:t>средства</a:t>
            </a:r>
          </a:p>
          <a:p>
            <a:endParaRPr lang="ru-RU" sz="1000" b="1" dirty="0">
              <a:solidFill>
                <a:schemeClr val="tx1"/>
              </a:solidFill>
            </a:endParaRPr>
          </a:p>
          <a:p>
            <a:r>
              <a:rPr lang="ru-RU" sz="1000" b="1" dirty="0" smtClean="0">
                <a:solidFill>
                  <a:schemeClr val="tx1"/>
                </a:solidFill>
              </a:rPr>
              <a:t>Важно</a:t>
            </a:r>
            <a:r>
              <a:rPr lang="ru-RU" sz="1000" b="1" dirty="0">
                <a:solidFill>
                  <a:schemeClr val="tx1"/>
                </a:solidFill>
              </a:rPr>
              <a:t>! Срок уплаты транспортного налога физическими лицами - не позднее 1 декабря, следующего за истекшим налоговым периодом.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dirty="0">
              <a:solidFill>
                <a:schemeClr val="tx1"/>
              </a:solidFill>
            </a:endParaRPr>
          </a:p>
          <a:p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8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03448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Куда зачисляются налоги, уплачиваемые жителями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Почепского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75856" y="692696"/>
            <a:ext cx="2520280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района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00192" y="692696"/>
            <a:ext cx="2304256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Бюджет субъекта </a:t>
            </a:r>
            <a:r>
              <a:rPr lang="ru-RU" sz="2000" b="1" i="1" dirty="0"/>
              <a:t>РФ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21850" y="1628800"/>
            <a:ext cx="2628292" cy="324036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Налог </a:t>
            </a:r>
            <a:r>
              <a:rPr lang="ru-RU" b="1" i="1" dirty="0"/>
              <a:t>на доходы </a:t>
            </a:r>
            <a:endParaRPr lang="ru-RU" i="1" dirty="0"/>
          </a:p>
          <a:p>
            <a:pPr algn="ctr"/>
            <a:r>
              <a:rPr lang="ru-RU" b="1" i="1" dirty="0"/>
              <a:t>физических лиц - 30</a:t>
            </a:r>
            <a:r>
              <a:rPr lang="ru-RU" b="1" i="1" dirty="0" smtClean="0"/>
              <a:t>% с территорий городских поселений </a:t>
            </a:r>
          </a:p>
          <a:p>
            <a:pPr algn="ctr"/>
            <a:r>
              <a:rPr lang="ru-RU" b="1" i="1" dirty="0" smtClean="0"/>
              <a:t>38% - с территорий сельских поселений </a:t>
            </a:r>
            <a:endParaRPr lang="ru-RU" i="1" dirty="0"/>
          </a:p>
          <a:p>
            <a:pPr algn="ctr"/>
            <a:r>
              <a:rPr lang="ru-RU" b="1" i="1" dirty="0" smtClean="0"/>
              <a:t>Патенты </a:t>
            </a:r>
            <a:r>
              <a:rPr lang="ru-RU" b="1" i="1" dirty="0"/>
              <a:t>- 100% </a:t>
            </a:r>
            <a:endParaRPr lang="ru-RU" i="1" dirty="0"/>
          </a:p>
          <a:p>
            <a:pPr algn="ctr"/>
            <a:r>
              <a:rPr lang="ru-RU" b="1" i="1" dirty="0"/>
              <a:t>Госпошлина по судам </a:t>
            </a:r>
            <a:endParaRPr lang="ru-RU" i="1" dirty="0"/>
          </a:p>
          <a:p>
            <a:pPr algn="ctr"/>
            <a:r>
              <a:rPr lang="ru-RU" b="1" i="1" dirty="0"/>
              <a:t>общей юрисдикции – 100%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56176" y="1670787"/>
            <a:ext cx="2592288" cy="3240360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Налог </a:t>
            </a:r>
            <a:r>
              <a:rPr lang="ru-RU" b="1" i="1" dirty="0"/>
              <a:t>на доходы </a:t>
            </a:r>
            <a:endParaRPr lang="ru-RU" i="1" dirty="0"/>
          </a:p>
          <a:p>
            <a:pPr algn="ctr"/>
            <a:r>
              <a:rPr lang="ru-RU" b="1" i="1" dirty="0"/>
              <a:t>физических лиц - 70</a:t>
            </a:r>
            <a:r>
              <a:rPr lang="ru-RU" b="1" i="1" dirty="0" smtClean="0"/>
              <a:t>%</a:t>
            </a:r>
          </a:p>
          <a:p>
            <a:pPr algn="ctr"/>
            <a:r>
              <a:rPr lang="ru-RU" b="1" i="1" dirty="0" smtClean="0"/>
              <a:t> </a:t>
            </a:r>
            <a:endParaRPr lang="ru-RU" i="1" dirty="0"/>
          </a:p>
          <a:p>
            <a:pPr algn="ctr"/>
            <a:r>
              <a:rPr lang="ru-RU" b="1" i="1" dirty="0"/>
              <a:t>Транспортный налог - 100% </a:t>
            </a:r>
            <a:endParaRPr lang="ru-RU" b="1" i="1" dirty="0" smtClean="0"/>
          </a:p>
          <a:p>
            <a:pPr algn="ctr"/>
            <a:endParaRPr lang="ru-RU" i="1" dirty="0"/>
          </a:p>
          <a:p>
            <a:pPr algn="ctr"/>
            <a:r>
              <a:rPr lang="ru-RU" b="1" i="1" dirty="0"/>
              <a:t>Госпошлина за регистрацию </a:t>
            </a:r>
            <a:endParaRPr lang="ru-RU" i="1" dirty="0"/>
          </a:p>
          <a:p>
            <a:pPr algn="ctr"/>
            <a:r>
              <a:rPr lang="ru-RU" b="1" i="1" dirty="0"/>
              <a:t>прав на недвижимое </a:t>
            </a:r>
            <a:endParaRPr lang="ru-RU" i="1" dirty="0"/>
          </a:p>
          <a:p>
            <a:pPr algn="ctr"/>
            <a:r>
              <a:rPr lang="ru-RU" b="1" i="1" dirty="0"/>
              <a:t>имущество – 100% 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692696"/>
            <a:ext cx="2520280" cy="648072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поселений 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1628800"/>
            <a:ext cx="2520280" cy="4536504"/>
          </a:xfrm>
          <a:prstGeom prst="roundRect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Налог </a:t>
            </a:r>
            <a:r>
              <a:rPr lang="ru-RU" b="1" i="1" dirty="0"/>
              <a:t>на доходы </a:t>
            </a:r>
            <a:endParaRPr lang="ru-RU" i="1" dirty="0"/>
          </a:p>
          <a:p>
            <a:pPr algn="ctr"/>
            <a:r>
              <a:rPr lang="ru-RU" b="1" i="1" dirty="0"/>
              <a:t>физических лиц </a:t>
            </a:r>
            <a:endParaRPr lang="ru-RU" b="1" i="1" dirty="0" smtClean="0"/>
          </a:p>
          <a:p>
            <a:pPr algn="ctr"/>
            <a:r>
              <a:rPr lang="ru-RU" b="1" i="1" dirty="0" smtClean="0"/>
              <a:t>- 30% с территорий </a:t>
            </a:r>
            <a:r>
              <a:rPr lang="ru-RU" b="1" i="1" dirty="0" err="1" smtClean="0"/>
              <a:t>городскмх</a:t>
            </a:r>
            <a:r>
              <a:rPr lang="ru-RU" b="1" i="1" dirty="0" smtClean="0"/>
              <a:t> поселений, </a:t>
            </a:r>
          </a:p>
          <a:p>
            <a:pPr marL="285750" indent="-285750" algn="ctr">
              <a:buFontTx/>
              <a:buChar char="-"/>
            </a:pPr>
            <a:r>
              <a:rPr lang="ru-RU" b="1" i="1" dirty="0" smtClean="0"/>
              <a:t>2% с территорий сельских поселений</a:t>
            </a:r>
          </a:p>
          <a:p>
            <a:pPr algn="ctr"/>
            <a:r>
              <a:rPr lang="ru-RU" b="1" i="1" dirty="0"/>
              <a:t>Налог на имущество </a:t>
            </a:r>
            <a:endParaRPr lang="ru-RU" i="1" dirty="0"/>
          </a:p>
          <a:p>
            <a:pPr algn="ctr"/>
            <a:r>
              <a:rPr lang="ru-RU" b="1" i="1" dirty="0"/>
              <a:t>физических лиц </a:t>
            </a:r>
            <a:r>
              <a:rPr lang="ru-RU" b="1" dirty="0"/>
              <a:t>- 100% </a:t>
            </a:r>
            <a:endParaRPr lang="ru-RU" dirty="0"/>
          </a:p>
          <a:p>
            <a:pPr algn="ctr"/>
            <a:r>
              <a:rPr lang="ru-RU" b="1" i="1" dirty="0"/>
              <a:t>Земельный налог </a:t>
            </a:r>
            <a:r>
              <a:rPr lang="ru-RU" b="1" dirty="0"/>
              <a:t>- 100% </a:t>
            </a:r>
            <a:r>
              <a:rPr lang="ru-RU" sz="1600" b="1" i="1" dirty="0" smtClean="0"/>
              <a:t> </a:t>
            </a:r>
            <a:endParaRPr lang="ru-RU" sz="1600" i="1" dirty="0"/>
          </a:p>
        </p:txBody>
      </p:sp>
      <p:cxnSp>
        <p:nvCxnSpPr>
          <p:cNvPr id="3" name="Прямая со стрелкой 2"/>
          <p:cNvCxnSpPr>
            <a:stCxn id="9" idx="2"/>
            <a:endCxn id="10" idx="0"/>
          </p:cNvCxnSpPr>
          <p:nvPr/>
        </p:nvCxnSpPr>
        <p:spPr>
          <a:xfrm>
            <a:off x="1655676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35996" y="13491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452320" y="13407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6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/>
          <a:lstStyle/>
          <a:p>
            <a:r>
              <a:rPr lang="ru-RU" sz="2000" b="1" dirty="0" smtClean="0"/>
              <a:t>Основные параметры проекта бюджета </a:t>
            </a:r>
            <a:r>
              <a:rPr lang="ru-RU" sz="2000" b="1" dirty="0" err="1" smtClean="0"/>
              <a:t>Почепского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946471"/>
              </p:ext>
            </p:extLst>
          </p:nvPr>
        </p:nvGraphicFramePr>
        <p:xfrm>
          <a:off x="323528" y="692696"/>
          <a:ext cx="843528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742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76672"/>
          </a:xfrm>
        </p:spPr>
        <p:txBody>
          <a:bodyPr/>
          <a:lstStyle/>
          <a:p>
            <a:r>
              <a:rPr lang="ru-RU" sz="2400" b="1" dirty="0" smtClean="0"/>
              <a:t>Структура доходов районного бюджета, </a:t>
            </a:r>
            <a:r>
              <a:rPr lang="ru-RU" sz="2400" b="1" dirty="0" err="1" smtClean="0"/>
              <a:t>тыс.руб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813513"/>
              </p:ext>
            </p:extLst>
          </p:nvPr>
        </p:nvGraphicFramePr>
        <p:xfrm>
          <a:off x="251520" y="548680"/>
          <a:ext cx="8496941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329"/>
                <a:gridCol w="919015"/>
                <a:gridCol w="936104"/>
                <a:gridCol w="864096"/>
                <a:gridCol w="936104"/>
                <a:gridCol w="864096"/>
                <a:gridCol w="936104"/>
                <a:gridCol w="864093"/>
              </a:tblGrid>
              <a:tr h="559250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Наименование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Оценка 2017г.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2018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2019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Прогноз на 2020 год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err="1" smtClean="0"/>
                        <a:t>Стр-ра</a:t>
                      </a:r>
                      <a:r>
                        <a:rPr lang="ru-RU" sz="1300" dirty="0" smtClean="0"/>
                        <a:t> доходов, %</a:t>
                      </a:r>
                    </a:p>
                    <a:p>
                      <a:pPr algn="ctr"/>
                      <a:endParaRPr lang="ru-RU" sz="1300" dirty="0"/>
                    </a:p>
                  </a:txBody>
                  <a:tcPr/>
                </a:tc>
              </a:tr>
              <a:tr h="232838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доходы, (всего)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118248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114800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120675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21,7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126317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22,4</a:t>
                      </a:r>
                      <a:endParaRPr lang="ru-RU" sz="1400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на доходы (НДФЛ)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96876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92992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98085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102659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18,2</a:t>
                      </a:r>
                      <a:endParaRPr lang="ru-RU" sz="1400" dirty="0"/>
                    </a:p>
                  </a:txBody>
                  <a:tcPr/>
                </a:tc>
              </a:tr>
              <a:tr h="22841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n-lt"/>
                        </a:rPr>
                        <a:t>Акцизы на нефтепродукты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3439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3743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3820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4157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0,7</a:t>
                      </a:r>
                      <a:endParaRPr lang="ru-RU" sz="1400" dirty="0"/>
                    </a:p>
                  </a:txBody>
                  <a:tcPr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Налоги на совокупный доход (ЕНВД, с/х, патенты)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16293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16580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17240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17925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3,2</a:t>
                      </a:r>
                      <a:endParaRPr lang="ru-RU" sz="1400" dirty="0"/>
                    </a:p>
                  </a:txBody>
                  <a:tcPr/>
                </a:tc>
              </a:tr>
              <a:tr h="120184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налоги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1640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1485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1576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0,3</a:t>
                      </a:r>
                      <a:endParaRPr lang="ru-RU" sz="1400" dirty="0"/>
                    </a:p>
                  </a:txBody>
                  <a:tcPr/>
                </a:tc>
              </a:tr>
              <a:tr h="236384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Неналоговые доходы, (всего) 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15581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13565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13679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13808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2,4</a:t>
                      </a:r>
                      <a:endParaRPr lang="ru-RU" sz="1400" dirty="0"/>
                    </a:p>
                  </a:txBody>
                  <a:tcPr/>
                </a:tc>
              </a:tr>
              <a:tr h="488216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от использования имущества,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находящегося в муниципальной </a:t>
                      </a:r>
                    </a:p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собственности 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  <a:p>
                      <a:pPr algn="r"/>
                      <a:r>
                        <a:rPr lang="ru-RU" sz="1400" dirty="0" smtClean="0"/>
                        <a:t>10597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8125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8130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1,6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8135</a:t>
                      </a:r>
                    </a:p>
                    <a:p>
                      <a:pPr algn="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1,5</a:t>
                      </a:r>
                      <a:endParaRPr lang="ru-RU" sz="1400" dirty="0"/>
                    </a:p>
                  </a:txBody>
                  <a:tcPr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Прочие неналоговые доходы (доходы от оказания платных услуг, </a:t>
                      </a:r>
                      <a:r>
                        <a:rPr lang="ru-RU" sz="12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штраф.санкции</a:t>
                      </a:r>
                      <a:r>
                        <a:rPr lang="ru-RU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плата за негативное воздействие на окружающую среду)</a:t>
                      </a:r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4984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5440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0,8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/>
                    </a:p>
                    <a:p>
                      <a:pPr algn="r"/>
                      <a:r>
                        <a:rPr lang="ru-RU" sz="1400" dirty="0" smtClean="0"/>
                        <a:t>5549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0,9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5673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400" dirty="0" smtClean="0"/>
                    </a:p>
                    <a:p>
                      <a:pPr algn="r"/>
                      <a:r>
                        <a:rPr lang="ru-RU" sz="1400" dirty="0" smtClean="0"/>
                        <a:t>0,9</a:t>
                      </a:r>
                      <a:endParaRPr lang="ru-RU" sz="14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363603,3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446992,0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77,7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422924,9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75,9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424043,7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75,2</a:t>
                      </a:r>
                      <a:endParaRPr lang="ru-RU" sz="14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r>
                        <a:rPr lang="ru-RU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ДОХОДОВ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497432,3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575356,8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557278,9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564168,7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0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673" y="197342"/>
            <a:ext cx="8229600" cy="331440"/>
          </a:xfrm>
        </p:spPr>
        <p:txBody>
          <a:bodyPr/>
          <a:lstStyle/>
          <a:p>
            <a:r>
              <a:rPr lang="ru-RU" sz="1800" b="1" dirty="0" smtClean="0"/>
              <a:t>Уважаемые жители </a:t>
            </a:r>
            <a:r>
              <a:rPr lang="ru-RU" sz="1800" b="1" dirty="0" err="1" smtClean="0"/>
              <a:t>Почепского</a:t>
            </a:r>
            <a:r>
              <a:rPr lang="ru-RU" sz="1800" b="1" dirty="0" smtClean="0"/>
              <a:t> района!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</a:rPr>
              <a:t>                              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«Бюджет для граждан» познакомит Вас с положениями</a:t>
            </a:r>
          </a:p>
          <a:p>
            <a:pPr marL="0" indent="0" algn="just">
              <a:buNone/>
            </a:pP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основного финансового документа </a:t>
            </a: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Почепского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района – </a:t>
            </a:r>
          </a:p>
          <a:p>
            <a:pPr marL="0" indent="0" algn="just">
              <a:buNone/>
            </a:pP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бюджета </a:t>
            </a:r>
            <a:r>
              <a:rPr lang="ru-RU" sz="1600" b="1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Почепского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муниципального района на 2018 год и</a:t>
            </a:r>
          </a:p>
          <a:p>
            <a:pPr marL="0" indent="0" algn="just">
              <a:buNone/>
            </a:pPr>
            <a:r>
              <a:rPr lang="ru-RU" sz="1600" b="1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плановый период 2019 и 2020 годов.</a:t>
            </a:r>
          </a:p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 Представленная информация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предназначена прежде всего</a:t>
            </a:r>
          </a:p>
          <a:p>
            <a:pPr marL="0" indent="0" algn="just">
              <a:buNone/>
            </a:pPr>
            <a:r>
              <a:rPr lang="ru-RU" sz="16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для жителей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Почепского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района, не обладающих знаниями в</a:t>
            </a:r>
          </a:p>
          <a:p>
            <a:pPr marL="0" indent="0" algn="just">
              <a:buNone/>
            </a:pPr>
            <a:r>
              <a:rPr lang="ru-RU" sz="1600" i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                            сфере бюджетного законодательства.</a:t>
            </a:r>
          </a:p>
          <a:p>
            <a:pPr marL="0" indent="0" algn="just">
              <a:buNone/>
            </a:pPr>
            <a:r>
              <a:rPr lang="ru-RU" sz="1600" b="1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В данном документе мы постарались в доступной форме ознакомить граждан 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 основными целями, задачами и приоритетными направлениями бюджетной и налоговой политики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Почепского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района, с основными характеристиками, районного бюджета. 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В этом году, как и на федеральном уровне и региональном уровнях, мы возвращаемся к составлению бюджета на три года.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Принимая во внимание характер экономической ситуации, мы возвращаемся мы должны реально оценивать свои возможности по доходной части бюджета, чтобы сконцентрировать ограниченные бюджетные ресурсы на приоритетных направлениях. 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Наша задача - найти такое соотношение бюджета. Которое позволит при любых обстоятельствах выполнить социальные обязательства и сохранить сбалансированность бюджета.</a:t>
            </a:r>
          </a:p>
          <a:p>
            <a:pPr marL="0" indent="0" algn="just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      Граждане </a:t>
            </a:r>
            <a:r>
              <a:rPr lang="ru-RU" sz="1600" i="1" dirty="0" err="1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Почепского</a:t>
            </a: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 районного должны быть уверены в том, что государственные средства используются эффективно, что они приносят конкретные результаты как для каждого человека в отдельности.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С уважением , Морозов Максим Владимирович – </a:t>
            </a:r>
          </a:p>
          <a:p>
            <a:pPr marL="0" indent="0" algn="r">
              <a:buNone/>
            </a:pPr>
            <a:r>
              <a:rPr lang="ru-RU" sz="1600" i="1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глава администрации района</a:t>
            </a:r>
            <a:endParaRPr lang="ru-RU" sz="1600" i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4098" name="Picture 2" descr="C:\Users\1PC-Rebik\Downloads\morozov_m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71"/>
          <a:stretch/>
        </p:blipFill>
        <p:spPr bwMode="auto">
          <a:xfrm>
            <a:off x="467544" y="468086"/>
            <a:ext cx="1728192" cy="1894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7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631236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pc="10" dirty="0" smtClean="0"/>
              <a:t>Структура</a:t>
            </a:r>
            <a:r>
              <a:rPr lang="ru-RU" sz="2400" b="1" dirty="0" smtClean="0"/>
              <a:t> налоговых доходов районного бюджета на 2018 год, тыс. руб.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95088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952002"/>
              </p:ext>
            </p:extLst>
          </p:nvPr>
        </p:nvGraphicFramePr>
        <p:xfrm>
          <a:off x="457200" y="980728"/>
          <a:ext cx="8229600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926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pc="10" dirty="0" smtClean="0"/>
              <a:t>Структура</a:t>
            </a:r>
            <a:r>
              <a:rPr lang="ru-RU" sz="2400" b="1" dirty="0" smtClean="0"/>
              <a:t> неналоговых доходов районного бюджета на 2018 год, тыс. руб.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2052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Безвозмездные поступления в бюджет </a:t>
            </a:r>
            <a:r>
              <a:rPr lang="ru-RU" sz="2400" b="1" dirty="0" err="1" smtClean="0"/>
              <a:t>Почепского</a:t>
            </a:r>
            <a:r>
              <a:rPr lang="ru-RU" sz="2400" b="1" dirty="0" smtClean="0"/>
              <a:t> муниципального района, тыс. руб.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0402135"/>
              </p:ext>
            </p:extLst>
          </p:nvPr>
        </p:nvGraphicFramePr>
        <p:xfrm>
          <a:off x="251520" y="764704"/>
          <a:ext cx="8640959" cy="5582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555"/>
                <a:gridCol w="1219276"/>
                <a:gridCol w="1219276"/>
                <a:gridCol w="1272288"/>
                <a:gridCol w="1272288"/>
                <a:gridCol w="1219276"/>
              </a:tblGrid>
              <a:tr h="5592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показателя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 (</a:t>
                      </a:r>
                      <a:r>
                        <a:rPr lang="ru-RU" sz="1400" dirty="0" err="1" smtClean="0"/>
                        <a:t>первон</a:t>
                      </a:r>
                      <a:r>
                        <a:rPr lang="ru-RU" sz="1400" dirty="0" smtClean="0"/>
                        <a:t>. утв.)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r>
                        <a:rPr lang="ru-RU" sz="1400" baseline="0" dirty="0" smtClean="0"/>
                        <a:t> к оценке 2017 года, %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год</a:t>
                      </a:r>
                      <a:endParaRPr lang="ru-RU" sz="1400" dirty="0"/>
                    </a:p>
                  </a:txBody>
                  <a:tcPr/>
                </a:tc>
              </a:tr>
              <a:tr h="23283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+mn-lt"/>
                        </a:rPr>
                        <a:t>БЕЗВОЗМЕЗДНЫЕ ПОСТУПЛЕНИЯ</a:t>
                      </a:r>
                      <a:endParaRPr lang="ru-RU" sz="8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363 603,3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446 991,9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122,9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422 924,9</a:t>
                      </a:r>
                    </a:p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424 043,7</a:t>
                      </a:r>
                      <a:endParaRPr lang="ru-RU" sz="1000" dirty="0"/>
                    </a:p>
                  </a:txBody>
                  <a:tcPr/>
                </a:tc>
              </a:tr>
              <a:tr h="26463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+mn-lt"/>
                        </a:rPr>
                        <a:t>БЕЗВОЗМЕЗДНЫЕ ПОСТУПЛЕНИЯ ОТ ДРУГИХ</a:t>
                      </a:r>
                      <a:r>
                        <a:rPr lang="ru-RU" sz="800" b="1" baseline="0" dirty="0" smtClean="0">
                          <a:latin typeface="+mn-lt"/>
                        </a:rPr>
                        <a:t> БЮДЖЕТОВ БЮДЖЕТНОЙ СИСТЕМЫ РФ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363 603,3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446 991,9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122,9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422 924,9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424 043,7</a:t>
                      </a:r>
                      <a:endParaRPr lang="ru-RU" sz="1000" dirty="0"/>
                    </a:p>
                  </a:txBody>
                  <a:tcPr/>
                </a:tc>
              </a:tr>
              <a:tr h="228416">
                <a:tc>
                  <a:txBody>
                    <a:bodyPr/>
                    <a:lstStyle/>
                    <a:p>
                      <a:pPr algn="r"/>
                      <a:r>
                        <a:rPr lang="ru-RU" sz="800" i="1" dirty="0" smtClean="0">
                          <a:latin typeface="+mn-lt"/>
                        </a:rPr>
                        <a:t>доля в общем объёме безвозмездных поступлений,</a:t>
                      </a:r>
                      <a:r>
                        <a:rPr lang="ru-RU" sz="800" i="1" baseline="0" dirty="0" smtClean="0">
                          <a:latin typeface="+mn-lt"/>
                        </a:rPr>
                        <a:t> %</a:t>
                      </a:r>
                      <a:endParaRPr lang="ru-RU" sz="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24,7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28,6</a:t>
                      </a:r>
                    </a:p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27,7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27,8</a:t>
                      </a:r>
                      <a:endParaRPr lang="ru-RU" sz="1000" dirty="0"/>
                    </a:p>
                  </a:txBody>
                  <a:tcPr/>
                </a:tc>
              </a:tr>
              <a:tr h="400248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+mn-lt"/>
                        </a:rPr>
                        <a:t>ДОТАЦИИ БЮДЖЕТАМ МУНИЦИПАЛЬНЫМ</a:t>
                      </a:r>
                      <a:r>
                        <a:rPr lang="ru-RU" sz="800" baseline="0" dirty="0" smtClean="0">
                          <a:latin typeface="+mn-lt"/>
                        </a:rPr>
                        <a:t> ОБРАЗОВАНИЙ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89</a:t>
                      </a:r>
                      <a:r>
                        <a:rPr lang="ru-RU" sz="1000" baseline="0" dirty="0" smtClean="0"/>
                        <a:t> 777,0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127 781,0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142,3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116 956,0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117 684,0</a:t>
                      </a:r>
                      <a:endParaRPr lang="ru-RU" sz="1000" dirty="0"/>
                    </a:p>
                  </a:txBody>
                  <a:tcPr/>
                </a:tc>
              </a:tr>
              <a:tr h="201758">
                <a:tc>
                  <a:txBody>
                    <a:bodyPr/>
                    <a:lstStyle/>
                    <a:p>
                      <a:pPr algn="r"/>
                      <a:r>
                        <a:rPr lang="ru-RU" sz="800" i="1" dirty="0" smtClean="0">
                          <a:latin typeface="+mn-lt"/>
                        </a:rPr>
                        <a:t>доля, %</a:t>
                      </a:r>
                      <a:endParaRPr lang="ru-RU" sz="800" i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81,9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89,4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97,2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97,8</a:t>
                      </a:r>
                      <a:endParaRPr lang="ru-RU" sz="1000" dirty="0"/>
                    </a:p>
                  </a:txBody>
                  <a:tcPr/>
                </a:tc>
              </a:tr>
              <a:tr h="1201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</a:rPr>
                        <a:t>ДОТАЦИИ БЮДЖЕТАМ МУНИЦИПАЛЬНЫХ</a:t>
                      </a:r>
                      <a:r>
                        <a:rPr lang="ru-RU" sz="800" baseline="0" dirty="0" smtClean="0">
                          <a:latin typeface="+mn-lt"/>
                        </a:rPr>
                        <a:t> РАЙОНОВ НА ВЫРАВНИВАНИЕ БЮДЖЕТНОЙ ОБЕСПЕЧЕННОСТИ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73 506,0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114 272,0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155,5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113 731,0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115 078,0</a:t>
                      </a:r>
                      <a:endParaRPr lang="ru-RU" sz="1000" dirty="0"/>
                    </a:p>
                  </a:txBody>
                  <a:tcPr/>
                </a:tc>
              </a:tr>
              <a:tr h="2363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</a:rPr>
                        <a:t>ДОТАЦИИ БЮДЖЕТАМ МУНИЦИПАЛЬНЫХ</a:t>
                      </a:r>
                      <a:r>
                        <a:rPr lang="ru-RU" sz="800" baseline="0" dirty="0" smtClean="0">
                          <a:latin typeface="+mn-lt"/>
                        </a:rPr>
                        <a:t> РАЙОНОВ НА ПОДДЕРЖКУ МЕР ПО ОБЕСПЕЧЕНИЮ СБАЛАНСИРОВАННОСТИ БЮДЖЕТОВ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16 271,0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13 509,0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83,0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3 225,0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2 606,0</a:t>
                      </a:r>
                      <a:endParaRPr lang="ru-RU" sz="1000" dirty="0"/>
                    </a:p>
                  </a:txBody>
                  <a:tcPr/>
                </a:tc>
              </a:tr>
              <a:tr h="488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</a:rPr>
                        <a:t>СУБСИДИИ БЮДЖЕТАМ МУНИЦИПАЛЬНЫМ</a:t>
                      </a:r>
                      <a:r>
                        <a:rPr lang="ru-RU" sz="800" baseline="0" dirty="0" smtClean="0">
                          <a:latin typeface="+mn-lt"/>
                        </a:rPr>
                        <a:t> ОБРАЗОВАНИЙ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720,0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748,8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104,0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748,8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748,8</a:t>
                      </a:r>
                      <a:endParaRPr lang="ru-RU" sz="1000" dirty="0"/>
                    </a:p>
                  </a:txBody>
                  <a:tcPr/>
                </a:tc>
              </a:tr>
              <a:tr h="19337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+mn-lt"/>
                        </a:rPr>
                        <a:t>доля, %</a:t>
                      </a:r>
                      <a:endParaRPr lang="ru-RU" sz="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0,2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+mn-lt"/>
                        </a:rPr>
                        <a:t>СУБВЕНЦИИ БЮДЖЕТАМ МУНИЦИПАЛЬНЫМ</a:t>
                      </a:r>
                      <a:r>
                        <a:rPr lang="ru-RU" sz="800" baseline="0" dirty="0" smtClean="0">
                          <a:latin typeface="+mn-lt"/>
                        </a:rPr>
                        <a:t> ОБРАЗОВАНИЙ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269 059,3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312 348,1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116,1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305 220,1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305 610,9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+mn-lt"/>
                        </a:rPr>
                        <a:t>доля,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74,0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69,9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72,2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72,1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ИНЫЕ МЕЖБЮДЖЕТНЫЕ ТРАНСФЕРТЫ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4047,0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6113,9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151,1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0</a:t>
                      </a:r>
                      <a:endParaRPr lang="ru-RU" sz="1000" dirty="0"/>
                    </a:p>
                  </a:txBody>
                  <a:tcPr/>
                </a:tc>
              </a:tr>
              <a:tr h="1662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i="1" dirty="0" smtClean="0">
                          <a:latin typeface="+mn-lt"/>
                        </a:rPr>
                        <a:t>доля, %</a:t>
                      </a:r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1,1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/>
                        <a:t>1,3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07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Расходы бюджета </a:t>
            </a:r>
            <a:r>
              <a:rPr lang="ru-RU" sz="2400" b="1" dirty="0" err="1" smtClean="0"/>
              <a:t>Почепского</a:t>
            </a:r>
            <a:r>
              <a:rPr lang="ru-RU" sz="2400" b="1" dirty="0" smtClean="0"/>
              <a:t> муниципального района по разделам  бюджетной классификации, тыс. руб.</a:t>
            </a:r>
            <a:endParaRPr lang="ru-RU" sz="24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748016"/>
              </p:ext>
            </p:extLst>
          </p:nvPr>
        </p:nvGraphicFramePr>
        <p:xfrm>
          <a:off x="323528" y="1052736"/>
          <a:ext cx="8496943" cy="4859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309"/>
                <a:gridCol w="362392"/>
                <a:gridCol w="929202"/>
                <a:gridCol w="929202"/>
                <a:gridCol w="829320"/>
                <a:gridCol w="1106518"/>
              </a:tblGrid>
              <a:tr h="222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Документ, учреждение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effectLst/>
                        </a:rPr>
                        <a:t>Разд.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2017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2018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2019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2020</a:t>
                      </a:r>
                      <a:r>
                        <a:rPr lang="ru-RU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год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 anchor="ctr"/>
                </a:tc>
              </a:tr>
              <a:tr h="6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35860,6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37280,7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35853,2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36595,5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</a:tr>
              <a:tr h="6536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0102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278,6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289,4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277,3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</a:tr>
              <a:tr h="5651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0103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586,1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603,2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582,2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942,2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8750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0104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22602,4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23938,8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22662,1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23162,1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12607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Судебная система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0105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113,6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9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0106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7045,1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7606,1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7767,8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7767,8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Резервные фонды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0111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0113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5341,4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4622,7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4462,9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4343,9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 оборона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0200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1244,4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1344,0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1358,2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1407,1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Мобилизационная и вневойсковая подготовка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0203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1244,4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1344,0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1358,2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1407,1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0300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1832,1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2101,2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1725,9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1725,9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0309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1760,0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1805,1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1725,9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1725,9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Обеспечение пожарной безопасности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0310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вопросы в области национальной безопасности и правоохранительной деятельности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0314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72,1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296,1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Национальная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9177,1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9212,2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9319,2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9641,2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Сельское хозяйство и рыболовство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0405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225,1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242,2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272,2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Транспорт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0408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4748,8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4737,6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Дорожное хозяйство (дорожные фонды)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0409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3597,5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3743,0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3820,0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4157,0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вопросы в области национальной экономики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0412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505,7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389,5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374,5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Жилищно-коммунальное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0500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5078,6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968,9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142,4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Жилищное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0501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278,6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242,5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56,9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0502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4799,9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726,4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85,5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8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238413"/>
              </p:ext>
            </p:extLst>
          </p:nvPr>
        </p:nvGraphicFramePr>
        <p:xfrm>
          <a:off x="323528" y="476672"/>
          <a:ext cx="8496943" cy="3259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0309"/>
                <a:gridCol w="362392"/>
                <a:gridCol w="929202"/>
                <a:gridCol w="929202"/>
                <a:gridCol w="829320"/>
                <a:gridCol w="1106518"/>
              </a:tblGrid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0700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379185,0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416225,3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409040,7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414824,1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Дошкольное 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0701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94612,4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107521,6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105179,6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106659,4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Общее 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0702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217275,2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236520,2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237216,4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239421,1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Молодежная политика и оздоровление детей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0707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1232,0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1260,8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1260,8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1260,8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вопросы в области образования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0709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42224,6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45892,2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44056,5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44556,5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Культура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и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0800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43705,9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48369,1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46816,2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47354,0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Культура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0801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33827,8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34856,5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35101,9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35739,7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0802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3624,3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3981,7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2551,7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2551,7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вопросы в области культуры, кинематографии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0804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6253,9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9530,9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9162,6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9062,6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Социальная политика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1000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49237,2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48918,8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42008,3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41720,8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Пенсионное обеспечение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1001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3081,6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3149,8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3149,8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3149,8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Социальное обеспечение населения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1003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2855,1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628,2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649,2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>
                          <a:effectLst/>
                        </a:rPr>
                        <a:t>  Охрана семьи и детства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1004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41592,3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43290,5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36358,9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36699,6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Другие вопросы в области социальной политики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1006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1708,3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1850,3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Физическая культура и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1100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Физическая культура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1101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Межбюджетные трансферты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1400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23693,8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10786,6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10952,7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10607,7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1401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1534,0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1538,0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1538,0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1538,0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7200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Иные дотации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1402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16124,0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9248,6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9414,7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9069,7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  <a:tr h="14844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effectLst/>
                        </a:rPr>
                        <a:t>  Прочие межбюджетные трансферты общего характера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effectLst/>
                        </a:rPr>
                        <a:t>1403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Arial Cyr" pitchFamily="34" charset="0"/>
                          <a:cs typeface="Arial Cyr" pitchFamily="34" charset="0"/>
                        </a:rPr>
                        <a:t>6035,7</a:t>
                      </a:r>
                      <a:endParaRPr lang="ru-RU" sz="1000" b="1" dirty="0"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marL="2958" marR="2958" marT="29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65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82326"/>
              </p:ext>
            </p:extLst>
          </p:nvPr>
        </p:nvGraphicFramePr>
        <p:xfrm>
          <a:off x="395536" y="764704"/>
          <a:ext cx="864096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288032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Структура расходов бюджета </a:t>
            </a:r>
            <a:r>
              <a:rPr lang="ru-RU" sz="2400" b="1" dirty="0" err="1" smtClean="0"/>
              <a:t>Почепского</a:t>
            </a:r>
            <a:r>
              <a:rPr lang="ru-RU" sz="2400" b="1" dirty="0" smtClean="0"/>
              <a:t> муниципального района</a:t>
            </a:r>
            <a:endParaRPr lang="ru-RU" sz="2400" b="1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539552" y="5373216"/>
            <a:ext cx="8229600" cy="748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rgbClr val="0070C0"/>
                </a:solidFill>
                <a:latin typeface="+mn-lt"/>
              </a:rPr>
              <a:t>В целом структура расходов бюджета района сохраняет социальную направленность. Расходы отраслей социальной сферы в 2018 году составят 443668,8тыс.руб, их доля в общем объёме расходов 89,3%.</a:t>
            </a:r>
            <a:endParaRPr lang="ru-RU" sz="1400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933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517536"/>
              </p:ext>
            </p:extLst>
          </p:nvPr>
        </p:nvGraphicFramePr>
        <p:xfrm>
          <a:off x="179513" y="1196751"/>
          <a:ext cx="8784975" cy="5108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545"/>
                <a:gridCol w="1348638"/>
                <a:gridCol w="1251201"/>
                <a:gridCol w="1220197"/>
                <a:gridCol w="1220197"/>
                <a:gridCol w="1220197"/>
              </a:tblGrid>
              <a:tr h="5760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 </a:t>
                      </a:r>
                      <a:r>
                        <a:rPr lang="ru-RU" sz="1100" b="1" dirty="0" smtClean="0">
                          <a:effectLst/>
                        </a:rPr>
                        <a:t>Наименование  </a:t>
                      </a:r>
                      <a:r>
                        <a:rPr lang="ru-RU" sz="1100" b="1" dirty="0">
                          <a:effectLst/>
                        </a:rPr>
                        <a:t>муниципальной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программы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Оценка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  2017 </a:t>
                      </a:r>
                      <a:r>
                        <a:rPr lang="ru-RU" sz="1100" b="1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 </a:t>
                      </a:r>
                      <a:r>
                        <a:rPr lang="ru-RU" sz="1100" b="1" dirty="0" smtClean="0">
                          <a:effectLst/>
                        </a:rPr>
                        <a:t>Прогноз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2018 </a:t>
                      </a:r>
                      <a:r>
                        <a:rPr lang="ru-RU" sz="1100" b="1" dirty="0">
                          <a:effectLst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Times New Roman"/>
                          <a:ea typeface="Times New Roman"/>
                        </a:rPr>
                        <a:t>2018г. к оценке 2017г.,%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Прогноз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 2019</a:t>
                      </a:r>
                      <a:r>
                        <a:rPr lang="ru-RU" sz="1100" b="1" baseline="0" dirty="0" smtClean="0">
                          <a:effectLst/>
                        </a:rPr>
                        <a:t> </a:t>
                      </a:r>
                      <a:r>
                        <a:rPr lang="ru-RU" sz="1100" b="1" dirty="0" smtClean="0">
                          <a:effectLst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Прогноз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2020 </a:t>
                      </a:r>
                      <a:r>
                        <a:rPr lang="ru-RU" sz="1100" b="1" dirty="0">
                          <a:effectLst/>
                        </a:rPr>
                        <a:t>год</a:t>
                      </a:r>
                      <a:endParaRPr lang="ru-RU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674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«Управление  муниципальными финансами   </a:t>
                      </a:r>
                      <a:r>
                        <a:rPr lang="ru-RU" sz="1100" dirty="0" err="1">
                          <a:effectLst/>
                        </a:rPr>
                        <a:t>Почепского</a:t>
                      </a:r>
                      <a:r>
                        <a:rPr lang="ru-RU" sz="1100" dirty="0">
                          <a:effectLst/>
                        </a:rPr>
                        <a:t>  района (</a:t>
                      </a:r>
                      <a:r>
                        <a:rPr lang="ru-RU" sz="1100" dirty="0" smtClean="0">
                          <a:effectLst/>
                        </a:rPr>
                        <a:t>2016-2020 г оды)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35170184,11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17526438,00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17968260,0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17623260,0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93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«Реализация  полномочий  органа  местного самоуправления </a:t>
                      </a:r>
                      <a:r>
                        <a:rPr lang="ru-RU" sz="1100" dirty="0" err="1">
                          <a:effectLst/>
                        </a:rPr>
                        <a:t>Почепского</a:t>
                      </a:r>
                      <a:r>
                        <a:rPr lang="ru-RU" sz="1100" dirty="0">
                          <a:effectLst/>
                        </a:rPr>
                        <a:t> района (</a:t>
                      </a:r>
                      <a:r>
                        <a:rPr lang="ru-RU" sz="1100" dirty="0" smtClean="0">
                          <a:effectLst/>
                        </a:rPr>
                        <a:t>2016-2020 годы)  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80963428,89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89432329,47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77642958,62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78979482,66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9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 Развитие  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образования </a:t>
                      </a:r>
                      <a:r>
                        <a:rPr lang="ru-RU" sz="1100" dirty="0" err="1">
                          <a:effectLst/>
                        </a:rPr>
                        <a:t>Почепского</a:t>
                      </a:r>
                      <a:r>
                        <a:rPr lang="ru-RU" sz="1100" dirty="0">
                          <a:effectLst/>
                        </a:rPr>
                        <a:t> муниципального  района  </a:t>
                      </a:r>
                      <a:r>
                        <a:rPr lang="ru-RU" sz="1100" dirty="0" smtClean="0">
                          <a:effectLst/>
                        </a:rPr>
                        <a:t>на</a:t>
                      </a:r>
                      <a:r>
                        <a:rPr lang="ru-RU" sz="1100" baseline="0" dirty="0" smtClean="0">
                          <a:effectLst/>
                        </a:rPr>
                        <a:t> </a:t>
                      </a:r>
                      <a:r>
                        <a:rPr lang="ru-RU" sz="1100" dirty="0" smtClean="0">
                          <a:effectLst/>
                        </a:rPr>
                        <a:t>2016-2020 годы 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368</a:t>
                      </a:r>
                      <a:r>
                        <a:rPr lang="ru-RU" sz="1100" baseline="0" dirty="0" smtClean="0">
                          <a:effectLst/>
                        </a:rPr>
                        <a:t>118526,50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406931863,51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402941759,76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408185186,22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395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«Развитие культуры </a:t>
                      </a:r>
                      <a:r>
                        <a:rPr lang="ru-RU" sz="1100" dirty="0" err="1">
                          <a:effectLst/>
                        </a:rPr>
                        <a:t>Почепского</a:t>
                      </a:r>
                      <a:r>
                        <a:rPr lang="ru-RU" sz="1100" dirty="0">
                          <a:effectLst/>
                        </a:rPr>
                        <a:t> района  (2016-2020 </a:t>
                      </a:r>
                      <a:r>
                        <a:rPr lang="ru-RU" sz="1100" dirty="0" smtClean="0">
                          <a:effectLst/>
                        </a:rPr>
                        <a:t>годы) </a:t>
                      </a:r>
                      <a:r>
                        <a:rPr lang="ru-RU" sz="11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53</a:t>
                      </a:r>
                      <a:r>
                        <a:rPr lang="ru-RU" sz="1100" baseline="0" dirty="0" smtClean="0">
                          <a:effectLst/>
                          <a:latin typeface="+mn-lt"/>
                          <a:ea typeface="+mn-ea"/>
                        </a:rPr>
                        <a:t> 003501,87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58714137,0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110,8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56121227,0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57259027,0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636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Поддержка малого и среднего предпринимательства в </a:t>
                      </a:r>
                      <a:r>
                        <a:rPr lang="ru-RU" sz="1100" dirty="0" err="1">
                          <a:effectLst/>
                        </a:rPr>
                        <a:t>Почепском</a:t>
                      </a:r>
                      <a:r>
                        <a:rPr lang="ru-RU" sz="1100" dirty="0">
                          <a:effectLst/>
                        </a:rPr>
                        <a:t> районе (</a:t>
                      </a:r>
                      <a:r>
                        <a:rPr lang="ru-RU" sz="1100" dirty="0" smtClean="0">
                          <a:effectLst/>
                        </a:rPr>
                        <a:t>2016-2020 годы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50 000,0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50000,0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9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Развитие въездного туризма в Почепском районе (2016-2020годы)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15 000,0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15 000,0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15000,0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381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Доступная среда для инвалидов Почепского района на 2017-2020годы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150000,0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66,7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5090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Поддержка местных инициатив граждан </a:t>
                      </a:r>
                      <a:r>
                        <a:rPr lang="ru-RU" sz="1100" dirty="0" err="1">
                          <a:effectLst/>
                        </a:rPr>
                        <a:t>Почепского</a:t>
                      </a:r>
                      <a:r>
                        <a:rPr lang="ru-RU" sz="1100" dirty="0">
                          <a:effectLst/>
                        </a:rPr>
                        <a:t> района на </a:t>
                      </a:r>
                      <a:r>
                        <a:rPr lang="ru-RU" sz="1100" dirty="0" smtClean="0">
                          <a:effectLst/>
                        </a:rPr>
                        <a:t>2017-2020 </a:t>
                      </a:r>
                      <a:r>
                        <a:rPr lang="ru-RU" sz="1100" dirty="0">
                          <a:effectLst/>
                        </a:rPr>
                        <a:t>годы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+mn-lt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100000,0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100 000,0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  <a:tr h="212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+mn-lt"/>
                          <a:ea typeface="+mn-ea"/>
                        </a:rPr>
                        <a:t>539694744,87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</a:rPr>
                        <a:t>573497967,98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106,2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555567405,38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562096955,88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734" marR="34734" marT="0" marB="0"/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856984" cy="4766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dirty="0" smtClean="0"/>
              <a:t>Расходы бюджета </a:t>
            </a:r>
            <a:r>
              <a:rPr lang="ru-RU" sz="2400" b="1" dirty="0" err="1" smtClean="0"/>
              <a:t>Почепского</a:t>
            </a:r>
            <a:r>
              <a:rPr lang="ru-RU" sz="2400" b="1" dirty="0" smtClean="0"/>
              <a:t> муниципального района на реализацию муниципальных программ </a:t>
            </a:r>
            <a:r>
              <a:rPr lang="ru-RU" sz="2400" b="1" dirty="0" err="1" smtClean="0"/>
              <a:t>Почепского</a:t>
            </a:r>
            <a:r>
              <a:rPr lang="ru-RU" sz="2400" b="1" dirty="0" smtClean="0"/>
              <a:t> района 2016-2020 годы, руб.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50435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/>
              <a:t>ЦЕЛИ ПРОГРАММЫ:</a:t>
            </a:r>
          </a:p>
          <a:p>
            <a:pPr marL="0" indent="0" algn="just">
              <a:buNone/>
            </a:pPr>
            <a:r>
              <a:rPr lang="ru-RU" sz="1400" b="1" dirty="0" smtClean="0"/>
              <a:t>- обеспечение </a:t>
            </a:r>
            <a:r>
              <a:rPr lang="ru-RU" sz="1400" b="1" dirty="0"/>
              <a:t>долгосрочной сбалансированности и устойчивости бюджетной системы </a:t>
            </a:r>
            <a:r>
              <a:rPr lang="ru-RU" sz="1400" b="1" dirty="0" err="1"/>
              <a:t>Почепского</a:t>
            </a:r>
            <a:r>
              <a:rPr lang="ru-RU" sz="1400" b="1" dirty="0"/>
              <a:t> района;</a:t>
            </a:r>
          </a:p>
          <a:p>
            <a:pPr marL="0" indent="0" algn="just">
              <a:buNone/>
            </a:pPr>
            <a:r>
              <a:rPr lang="ru-RU" sz="1400" b="1" dirty="0" smtClean="0"/>
              <a:t>- создание </a:t>
            </a:r>
            <a:r>
              <a:rPr lang="ru-RU" sz="1400" b="1" dirty="0"/>
              <a:t>условий для оптимизации и повышения эффективности расходов районного бюджета;</a:t>
            </a:r>
          </a:p>
          <a:p>
            <a:pPr marL="0" indent="0" algn="just">
              <a:buNone/>
            </a:pPr>
            <a:r>
              <a:rPr lang="ru-RU" sz="1400" b="1" dirty="0" smtClean="0"/>
              <a:t>- создание </a:t>
            </a:r>
            <a:r>
              <a:rPr lang="ru-RU" sz="1400" b="1" dirty="0"/>
              <a:t>условий для эффективного выполнения полномочий органов местного самоуправления.</a:t>
            </a:r>
          </a:p>
          <a:p>
            <a:pPr marL="0" indent="0" algn="just">
              <a:buNone/>
            </a:pPr>
            <a:r>
              <a:rPr lang="ru-RU" sz="1400" b="1" dirty="0" smtClean="0"/>
              <a:t>   Задачи   </a:t>
            </a:r>
            <a:r>
              <a:rPr lang="ru-RU" sz="1400" b="1" dirty="0"/>
              <a:t>муниципальной </a:t>
            </a:r>
            <a:r>
              <a:rPr lang="ru-RU" sz="1400" b="1" dirty="0" smtClean="0"/>
              <a:t>программы:</a:t>
            </a:r>
            <a:endParaRPr lang="ru-RU" sz="1400" b="1" dirty="0"/>
          </a:p>
          <a:p>
            <a:pPr marL="0" indent="0" algn="just">
              <a:buNone/>
            </a:pPr>
            <a:r>
              <a:rPr lang="ru-RU" sz="1400" b="1" dirty="0" smtClean="0"/>
              <a:t>- сбалансированное </a:t>
            </a:r>
            <a:r>
              <a:rPr lang="ru-RU" sz="1400" b="1" dirty="0"/>
              <a:t>управление  расходами районного бюджета;</a:t>
            </a:r>
          </a:p>
          <a:p>
            <a:pPr marL="0" indent="0" algn="just">
              <a:buNone/>
            </a:pPr>
            <a:r>
              <a:rPr lang="ru-RU" sz="1400" b="1" dirty="0" smtClean="0"/>
              <a:t>- внедрение  </a:t>
            </a:r>
            <a:r>
              <a:rPr lang="ru-RU" sz="1400" b="1" dirty="0"/>
              <a:t>современных методов  и технологий управления муниципальными финансами;</a:t>
            </a:r>
          </a:p>
          <a:p>
            <a:pPr marL="0" indent="0" algn="just">
              <a:buNone/>
            </a:pPr>
            <a:r>
              <a:rPr lang="ru-RU" sz="1400" b="1" dirty="0" smtClean="0"/>
              <a:t>-   повышение </a:t>
            </a:r>
            <a:r>
              <a:rPr lang="ru-RU" sz="1400" b="1" dirty="0"/>
              <a:t>прозрачности  бюджетной системы </a:t>
            </a:r>
            <a:r>
              <a:rPr lang="ru-RU" sz="1400" b="1" dirty="0" err="1"/>
              <a:t>Почепского</a:t>
            </a:r>
            <a:r>
              <a:rPr lang="ru-RU" sz="1400" b="1" dirty="0"/>
              <a:t> района;</a:t>
            </a:r>
          </a:p>
          <a:p>
            <a:pPr marL="0" indent="0" algn="just">
              <a:buNone/>
            </a:pPr>
            <a:r>
              <a:rPr lang="ru-RU" sz="1400" b="1" dirty="0" smtClean="0"/>
              <a:t>- выравнивание  </a:t>
            </a:r>
            <a:r>
              <a:rPr lang="ru-RU" sz="1400" b="1" dirty="0"/>
              <a:t>бюджетной  обеспеченности  муниципальных образований  и поддержка мер по </a:t>
            </a:r>
            <a:r>
              <a:rPr lang="ru-RU" sz="1400" b="1" dirty="0" smtClean="0"/>
              <a:t>обеспечению </a:t>
            </a:r>
            <a:r>
              <a:rPr lang="ru-RU" sz="1400" b="1" dirty="0"/>
              <a:t>сбалансированности   местных бюджетов в  </a:t>
            </a:r>
            <a:r>
              <a:rPr lang="ru-RU" sz="1400" b="1" dirty="0" err="1"/>
              <a:t>Почепском</a:t>
            </a:r>
            <a:r>
              <a:rPr lang="ru-RU" sz="1400" b="1" dirty="0"/>
              <a:t>  районе  в рамках  содействия  органами  местного самоуправления  в осуществлении реализации  полномочий  по решению  вопросов местного значения;</a:t>
            </a:r>
          </a:p>
          <a:p>
            <a:pPr algn="just"/>
            <a:endParaRPr lang="ru-RU" sz="12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8856984" cy="476672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ru-RU" sz="2400" b="1" dirty="0"/>
              <a:t>Муниципальная программа</a:t>
            </a:r>
            <a:br>
              <a:rPr lang="ru-RU" sz="2400" b="1" dirty="0"/>
            </a:br>
            <a:r>
              <a:rPr lang="ru-RU" sz="2400" b="1" dirty="0"/>
              <a:t>«Управление муниципальными  финансами </a:t>
            </a:r>
            <a:r>
              <a:rPr lang="ru-RU" sz="2400" b="1" dirty="0" err="1"/>
              <a:t>Почепского</a:t>
            </a:r>
            <a:r>
              <a:rPr lang="ru-RU" sz="2400" b="1" dirty="0"/>
              <a:t> района» (2016-2020 годы)</a:t>
            </a:r>
            <a:br>
              <a:rPr lang="ru-RU" sz="2400" b="1" dirty="0"/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3378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235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>
                <a:effectLst/>
              </a:rPr>
              <a:t>Динамика  расходов  муниципальной программы   «Управление муниципальными  финансами   </a:t>
            </a:r>
            <a:r>
              <a:rPr lang="ru-RU" sz="2400" dirty="0" err="1">
                <a:effectLst/>
              </a:rPr>
              <a:t>Почепского</a:t>
            </a:r>
            <a:r>
              <a:rPr lang="ru-RU" sz="2400" dirty="0">
                <a:effectLst/>
              </a:rPr>
              <a:t>  </a:t>
            </a:r>
            <a:r>
              <a:rPr lang="ru-RU" sz="2400" dirty="0" smtClean="0">
                <a:effectLst/>
              </a:rPr>
              <a:t>района» (2016-2020 годы)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492420"/>
              </p:ext>
            </p:extLst>
          </p:nvPr>
        </p:nvGraphicFramePr>
        <p:xfrm>
          <a:off x="395536" y="1700807"/>
          <a:ext cx="8424937" cy="23042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3171"/>
                <a:gridCol w="1646850"/>
                <a:gridCol w="1458638"/>
                <a:gridCol w="1209341"/>
                <a:gridCol w="1286937"/>
              </a:tblGrid>
              <a:tr h="648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 </a:t>
                      </a: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 </a:t>
                      </a: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2019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dirty="0" smtClean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сумма 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80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Руководство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и управление в сфере установленных функций органов местного самоуправления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 </a:t>
                      </a:r>
                      <a:r>
                        <a:rPr lang="ru-RU" sz="1200" dirty="0" smtClean="0">
                          <a:effectLst/>
                        </a:rPr>
                        <a:t>118</a:t>
                      </a:r>
                      <a:r>
                        <a:rPr lang="ru-RU" sz="1200" baseline="0" dirty="0" smtClean="0">
                          <a:effectLst/>
                        </a:rPr>
                        <a:t> 219,0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</a:t>
                      </a:r>
                      <a:r>
                        <a:rPr lang="ru-RU" sz="1200" baseline="0" dirty="0" smtClean="0">
                          <a:effectLst/>
                        </a:rPr>
                        <a:t> 739 838,0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015 560,0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7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015 560,0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Межбюджетные отношения с муниципальными образованиями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</a:t>
                      </a:r>
                      <a:r>
                        <a:rPr lang="ru-RU" sz="1200" baseline="0" dirty="0" smtClean="0">
                          <a:effectLst/>
                        </a:rPr>
                        <a:t> 172 840,46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</a:rPr>
                        <a:t> 786 600,0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</a:rPr>
                        <a:t> 952 700,0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</a:t>
                      </a:r>
                      <a:r>
                        <a:rPr lang="ru-RU" sz="1200" baseline="0" dirty="0" smtClean="0">
                          <a:effectLst/>
                        </a:rPr>
                        <a:t> 607 7000,0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434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32</a:t>
                      </a:r>
                      <a:r>
                        <a:rPr lang="ru-RU" sz="1200" baseline="0" dirty="0" smtClean="0">
                          <a:effectLst/>
                        </a:rPr>
                        <a:t> 291 059,46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17</a:t>
                      </a:r>
                      <a:r>
                        <a:rPr lang="ru-RU" sz="1200" baseline="0" dirty="0" smtClean="0">
                          <a:effectLst/>
                          <a:latin typeface="+mn-lt"/>
                          <a:ea typeface="+mn-ea"/>
                        </a:rPr>
                        <a:t> 526 438,0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</a:t>
                      </a:r>
                      <a:r>
                        <a:rPr lang="ru-RU" sz="1200" baseline="0" dirty="0" smtClean="0">
                          <a:effectLst/>
                        </a:rPr>
                        <a:t> 968 260,0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</a:t>
                      </a:r>
                      <a:r>
                        <a:rPr lang="ru-RU" sz="1200" baseline="0" dirty="0" smtClean="0">
                          <a:effectLst/>
                        </a:rPr>
                        <a:t> 623 260,0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8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effectLst/>
              </a:rPr>
              <a:t>Муниципальная программа 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«Реализация полномочий  органа местного самоуправления </a:t>
            </a:r>
            <a:r>
              <a:rPr lang="ru-RU" sz="1800" dirty="0" err="1">
                <a:effectLst/>
              </a:rPr>
              <a:t>Почепского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района» (2016-2020 </a:t>
            </a:r>
            <a:r>
              <a:rPr lang="ru-RU" sz="1800" dirty="0" err="1">
                <a:effectLst/>
              </a:rPr>
              <a:t>гг</a:t>
            </a:r>
            <a:r>
              <a:rPr lang="ru-RU" sz="1800" dirty="0">
                <a:effectLst/>
              </a:rPr>
              <a:t>)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 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4000" b="1" dirty="0" smtClean="0"/>
              <a:t>Цели </a:t>
            </a:r>
            <a:r>
              <a:rPr lang="ru-RU" sz="4000" b="1" dirty="0"/>
              <a:t>муниципальной программы:</a:t>
            </a:r>
          </a:p>
          <a:p>
            <a:pPr marL="0" indent="0">
              <a:buNone/>
            </a:pPr>
            <a:r>
              <a:rPr lang="ru-RU" sz="4000" b="1" dirty="0" smtClean="0"/>
              <a:t>-    Создание </a:t>
            </a:r>
            <a:r>
              <a:rPr lang="ru-RU" sz="4000" b="1" dirty="0"/>
              <a:t>оптимальных условий для повышения эффективности реализации полномочий администрации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района, а также отдельных государственных полномочий Брянской области, переданных в соответствии с законами Брянской области;</a:t>
            </a:r>
          </a:p>
          <a:p>
            <a:pPr marL="0" indent="0">
              <a:buNone/>
            </a:pPr>
            <a:r>
              <a:rPr lang="ru-RU" sz="4000" b="1" dirty="0" smtClean="0"/>
              <a:t> -   финансовое </a:t>
            </a:r>
            <a:r>
              <a:rPr lang="ru-RU" sz="4000" b="1" dirty="0"/>
              <a:t>обеспечение переданных администрации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муниципального района государственных полномочий; </a:t>
            </a:r>
          </a:p>
          <a:p>
            <a:pPr marL="0" indent="0">
              <a:buNone/>
            </a:pPr>
            <a:r>
              <a:rPr lang="ru-RU" sz="4000" b="1" dirty="0" smtClean="0"/>
              <a:t> -   защита </a:t>
            </a:r>
            <a:r>
              <a:rPr lang="ru-RU" sz="4000" b="1" dirty="0"/>
              <a:t>прав и законных интересов несовершеннолетних, лиц из числа детей-сирот и детей, оставшихся без попечения родителей;</a:t>
            </a:r>
          </a:p>
          <a:p>
            <a:pPr marL="0" indent="0">
              <a:buNone/>
            </a:pPr>
            <a:r>
              <a:rPr lang="ru-RU" sz="4000" b="1" dirty="0" smtClean="0"/>
              <a:t> -   предупреждение </a:t>
            </a:r>
            <a:r>
              <a:rPr lang="ru-RU" sz="4000" b="1" dirty="0"/>
              <a:t>и профилактика социального сиротства;</a:t>
            </a:r>
          </a:p>
          <a:p>
            <a:pPr marL="0" indent="0">
              <a:buNone/>
            </a:pPr>
            <a:r>
              <a:rPr lang="ru-RU" sz="4000" b="1" dirty="0" smtClean="0"/>
              <a:t> -   повышение </a:t>
            </a:r>
            <a:r>
              <a:rPr lang="ru-RU" sz="4000" b="1" dirty="0"/>
              <a:t>качества подготовки к жизни выпускников образовательных учреждений для детей-сирот  и детей, оставшихся без попечения родителей;</a:t>
            </a:r>
          </a:p>
          <a:p>
            <a:pPr marL="0" indent="0">
              <a:buNone/>
            </a:pPr>
            <a:r>
              <a:rPr lang="ru-RU" sz="4000" b="1" dirty="0" smtClean="0"/>
              <a:t> -   сокращение </a:t>
            </a:r>
            <a:r>
              <a:rPr lang="ru-RU" sz="4000" b="1" dirty="0"/>
              <a:t>доли несовершеннолетних, состоящих на учете в комиссии по делам несовершеннолетних и защите их прав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муниципального района;</a:t>
            </a:r>
          </a:p>
          <a:p>
            <a:pPr marL="0" indent="0">
              <a:buNone/>
            </a:pPr>
            <a:r>
              <a:rPr lang="ru-RU" sz="4000" b="1" dirty="0" smtClean="0"/>
              <a:t> -   создание </a:t>
            </a:r>
            <a:r>
              <a:rPr lang="ru-RU" sz="4000" b="1" dirty="0"/>
              <a:t>благоприятных условий для комплексного развития и жизнедеятельности детей, укрепления семьи как гражданского института в целом;</a:t>
            </a:r>
          </a:p>
          <a:p>
            <a:pPr marL="0" indent="0">
              <a:buNone/>
            </a:pPr>
            <a:r>
              <a:rPr lang="ru-RU" sz="4000" b="1" dirty="0" smtClean="0"/>
              <a:t> -   обеспечение </a:t>
            </a:r>
            <a:r>
              <a:rPr lang="ru-RU" sz="4000" b="1" dirty="0"/>
              <a:t>гарантированной на законодательном уровне  компенсации лицам, замещавшим должности муниципальной службы в органах местного самоуправления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муниципального района, заработка (дохода), утраченного в связи с прекращением муниципальной службы, при достижении установленной законом выслуги при выходе на трудовую пенсию по старости (инвалидности);</a:t>
            </a:r>
          </a:p>
          <a:p>
            <a:pPr marL="0" indent="0">
              <a:buNone/>
            </a:pPr>
            <a:r>
              <a:rPr lang="ru-RU" sz="4000" b="1" dirty="0"/>
              <a:t>реализация административного законодательства на территории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муниципального района, </a:t>
            </a:r>
            <a:r>
              <a:rPr lang="ru-RU" sz="4000" b="1" dirty="0" smtClean="0"/>
              <a:t>      улучшение </a:t>
            </a:r>
            <a:r>
              <a:rPr lang="ru-RU" sz="4000" b="1" dirty="0"/>
              <a:t>состояния условий и охраны труда в организациях, учреждениях и предприятиях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муниципального района;</a:t>
            </a:r>
          </a:p>
          <a:p>
            <a:pPr marL="0" indent="0">
              <a:buNone/>
            </a:pPr>
            <a:r>
              <a:rPr lang="ru-RU" sz="4000" b="1" dirty="0"/>
              <a:t>муниципальная поддержка решения жилищной проблемы молодых семей, признанных в установленном порядке, нуждающимися в улучшении жилищных условий;</a:t>
            </a:r>
          </a:p>
          <a:p>
            <a:pPr marL="0" indent="0">
              <a:buNone/>
            </a:pPr>
            <a:r>
              <a:rPr lang="ru-RU" sz="4000" b="1" dirty="0"/>
              <a:t>повышение эффективности агропромышленного комплекса и создание экономических условий устойчивого развития сельскохозяйственной отрасли </a:t>
            </a:r>
            <a:r>
              <a:rPr lang="ru-RU" sz="4000" b="1" dirty="0" err="1"/>
              <a:t>Почепского</a:t>
            </a:r>
            <a:r>
              <a:rPr lang="ru-RU" sz="4000" b="1" dirty="0"/>
              <a:t> района;</a:t>
            </a:r>
          </a:p>
          <a:p>
            <a:pPr marL="0" indent="0">
              <a:buNone/>
            </a:pPr>
            <a:r>
              <a:rPr lang="ru-RU" sz="4000" b="1" dirty="0"/>
              <a:t>улучшение экологической и санитарно-</a:t>
            </a:r>
            <a:r>
              <a:rPr lang="ru-RU" sz="4000" b="1" dirty="0" err="1"/>
              <a:t>эпидемиологичес</a:t>
            </a:r>
            <a:r>
              <a:rPr lang="ru-RU" sz="4000" b="1" dirty="0"/>
              <a:t>-кой обстановки на территории  района;</a:t>
            </a:r>
          </a:p>
          <a:p>
            <a:pPr marL="0" indent="0">
              <a:buNone/>
            </a:pPr>
            <a:r>
              <a:rPr lang="ru-RU" sz="4000" b="1" dirty="0"/>
              <a:t>повышение уровня защиты населения и территорий от чрезвычайных ситуаций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43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75456"/>
          </a:xfrm>
        </p:spPr>
        <p:txBody>
          <a:bodyPr/>
          <a:lstStyle/>
          <a:p>
            <a:r>
              <a:rPr lang="ru-RU" sz="2800" dirty="0" smtClean="0"/>
              <a:t>Основные понятия, термины, определения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8245" y="1196752"/>
            <a:ext cx="2763534" cy="2592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</a:rPr>
              <a:t>Форма образования </a:t>
            </a:r>
            <a:r>
              <a:rPr lang="ru-RU" sz="1400" b="1" dirty="0">
                <a:latin typeface="Times New Roman" pitchFamily="18" charset="0"/>
              </a:rPr>
              <a:t>и расходования денежных средств, предназначенных для </a:t>
            </a:r>
            <a:r>
              <a:rPr lang="ru-RU" sz="1400" b="1" dirty="0" smtClean="0">
                <a:latin typeface="Times New Roman" pitchFamily="18" charset="0"/>
              </a:rPr>
              <a:t>финансового обеспечения </a:t>
            </a:r>
            <a:r>
              <a:rPr lang="ru-RU" sz="1400" b="1" dirty="0">
                <a:latin typeface="Times New Roman" pitchFamily="18" charset="0"/>
              </a:rPr>
              <a:t>задач и функций государства и местного самоуправления</a:t>
            </a:r>
            <a:r>
              <a:rPr lang="ru-RU" sz="1400" b="1" dirty="0" smtClean="0">
                <a:latin typeface="Times New Roman" pitchFamily="18" charset="0"/>
              </a:rPr>
              <a:t>. Представляет собой главный финансовый документ страны (региона, муниципалитета, поселения), утвержденный органом законодательной власти соответствующего уровня управления.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347864" y="47667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95536" y="371703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БЮДЖЕТА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17925" y="4725953"/>
            <a:ext cx="2763534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Денежные средства поступающие в бюджет (налоги юридических лиц, штрафы, административные платежи и сборы) за исключением средств, являющихся источниками финансирования дефицита бюджета.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75856" y="371703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РАСХОДЫ БЮДЖЕТА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320634" y="4437112"/>
            <a:ext cx="2763534" cy="2449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Денежные средства выплачиваемые из бюджета, которые направляются на финансовое обеспечение задач и функций государственной власти  (социальные выплаты населению, содержание муниципальных учреждений, капитальное строительство и другие) за исключением средств, являющихся источниками финансирования дефицита бюджета.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7544" y="476672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БЮДЖЕТНАЯ СИСТЕМА РФ</a:t>
            </a:r>
            <a:endParaRPr lang="ru-RU" dirty="0"/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467544" y="1368557"/>
            <a:ext cx="2763534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Совокупность всех бюджетов в Российской Федерации: федерального, региональных, местных, государственных внебюджетных фондов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156176" y="476672"/>
            <a:ext cx="2664296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КОНСОЛИДИРОВАННЫЙ БЮДЖЕТ</a:t>
            </a:r>
            <a:endParaRPr lang="ru-RU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6214179" y="1466393"/>
            <a:ext cx="2763534" cy="2592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Свод бюджетов бюджетной системы РФ на соответствующей территории (за исключением бюджетов государственных внебюджетных фондов)  без учета межбюджетных трансфертов между этими бюджетами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044750" y="3690516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Дефицит БЮДЖЕТА</a:t>
            </a:r>
            <a:endParaRPr lang="ru-RU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6044750" y="4473925"/>
            <a:ext cx="2763534" cy="504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Превышение расходов над доходами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9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</a:rPr>
              <a:t>МУНИЦИПАЛЬНАЯ  ПРОГРАММА</a:t>
            </a:r>
            <a:br>
              <a:rPr lang="ru-RU" sz="2000" b="1" i="1" dirty="0">
                <a:effectLst/>
              </a:rPr>
            </a:br>
            <a:r>
              <a:rPr lang="ru-RU" sz="2000" b="1" i="1" dirty="0">
                <a:effectLst/>
              </a:rPr>
              <a:t>«Развитие  </a:t>
            </a:r>
            <a:r>
              <a:rPr lang="ru-RU" sz="2000" b="1" i="1" dirty="0" smtClean="0">
                <a:effectLst/>
              </a:rPr>
              <a:t> </a:t>
            </a:r>
            <a:r>
              <a:rPr lang="ru-RU" sz="2000" b="1" i="1" dirty="0">
                <a:effectLst/>
              </a:rPr>
              <a:t>образования </a:t>
            </a:r>
            <a:r>
              <a:rPr lang="ru-RU" sz="2000" b="1" i="1" dirty="0" err="1">
                <a:effectLst/>
              </a:rPr>
              <a:t>Почепского</a:t>
            </a:r>
            <a:r>
              <a:rPr lang="ru-RU" sz="2000" b="1" i="1" dirty="0">
                <a:effectLst/>
              </a:rPr>
              <a:t>  района</a:t>
            </a:r>
            <a:br>
              <a:rPr lang="ru-RU" sz="2000" b="1" i="1" dirty="0">
                <a:effectLst/>
              </a:rPr>
            </a:br>
            <a:r>
              <a:rPr lang="ru-RU" sz="2000" b="1" i="1" dirty="0">
                <a:effectLst/>
              </a:rPr>
              <a:t>на  2016 – 2020 годы»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Autofit/>
          </a:bodyPr>
          <a:lstStyle/>
          <a:p>
            <a:r>
              <a:rPr lang="ru-RU" sz="1200" b="1" dirty="0"/>
              <a:t>Муниципальная программа «Развитие </a:t>
            </a:r>
            <a:r>
              <a:rPr lang="ru-RU" sz="1200" b="1" dirty="0" smtClean="0"/>
              <a:t> </a:t>
            </a:r>
            <a:r>
              <a:rPr lang="ru-RU" sz="1200" b="1" dirty="0"/>
              <a:t>образования </a:t>
            </a:r>
            <a:r>
              <a:rPr lang="ru-RU" sz="1200" b="1" dirty="0" err="1"/>
              <a:t>Почепского</a:t>
            </a:r>
            <a:r>
              <a:rPr lang="ru-RU" sz="1200" b="1" dirty="0"/>
              <a:t>   района» (2016- 2020 годы) направлена на:</a:t>
            </a:r>
          </a:p>
          <a:p>
            <a:r>
              <a:rPr lang="ru-RU" sz="1200" b="1" dirty="0"/>
              <a:t>совершенствование организации и управления системой дошкольного, общего, дополнительного образования, переподготовки и повышения квалификации педагогических кадров в соответствии с программой социально-экономического развития района;</a:t>
            </a:r>
          </a:p>
          <a:p>
            <a:r>
              <a:rPr lang="ru-RU" sz="1200" b="1" dirty="0"/>
              <a:t>обеспечение условий для модернизации системы образования и удовлетворения потребностей граждан в доступном и качественном образовании;</a:t>
            </a:r>
          </a:p>
          <a:p>
            <a:r>
              <a:rPr lang="ru-RU" sz="1200" b="1" dirty="0"/>
              <a:t>удовлетворение потребности населения района в услугах дошкольного образования и обеспечение для всех слоев населения равных возможностей его получения;</a:t>
            </a:r>
          </a:p>
          <a:p>
            <a:r>
              <a:rPr lang="ru-RU" sz="1200" b="1" dirty="0"/>
              <a:t>обеспечение безопасности обучающихся, воспитанников и работников образовательных учреждений всех типов и видов во время их трудовой и учебной деятельности путем повышения пожарной, технической, антитеррористической безопасности объектов образования;</a:t>
            </a:r>
          </a:p>
          <a:p>
            <a:r>
              <a:rPr lang="ru-RU" sz="1200" b="1" dirty="0"/>
              <a:t>обеспечение социальной поддержки одаренных детей и детей-сирот;</a:t>
            </a:r>
          </a:p>
          <a:p>
            <a:r>
              <a:rPr lang="ru-RU" sz="1200" b="1" dirty="0"/>
              <a:t>оказание социальной поддержки работающих в сфере образования;</a:t>
            </a:r>
          </a:p>
          <a:p>
            <a:r>
              <a:rPr lang="ru-RU" sz="1200" b="1" dirty="0"/>
              <a:t>осуществление муниципального управления и координации деятельности по реализации муниципальной молодежной политики на территории </a:t>
            </a:r>
            <a:r>
              <a:rPr lang="ru-RU" sz="1200" b="1" dirty="0" err="1"/>
              <a:t>Почепского</a:t>
            </a:r>
            <a:r>
              <a:rPr lang="ru-RU" sz="1200" b="1" dirty="0"/>
              <a:t>  района.</a:t>
            </a:r>
          </a:p>
          <a:p>
            <a:r>
              <a:rPr lang="ru-RU" sz="1200" b="1" dirty="0"/>
              <a:t>Задачами муниципальной программы являются:</a:t>
            </a:r>
          </a:p>
          <a:p>
            <a:r>
              <a:rPr lang="ru-RU" sz="1200" b="1" dirty="0"/>
              <a:t>формирование экономических условий, обеспечивающих муниципальную систему образования финансовыми, материально-техническими  ресурсами;</a:t>
            </a:r>
          </a:p>
          <a:p>
            <a:r>
              <a:rPr lang="ru-RU" sz="1200" b="1" dirty="0"/>
              <a:t> 	создание условий для повышения качества  дошкольного, общего образования; повышение эффективности использования информационно-коммуникационных технологий в образовательном процессе;</a:t>
            </a:r>
          </a:p>
          <a:p>
            <a:r>
              <a:rPr lang="ru-RU" sz="1200" b="1" dirty="0"/>
              <a:t>осуществление комплексных мер по стимулированию инновационной  деятельности образовательных учреждений и педагогических работников;</a:t>
            </a:r>
          </a:p>
          <a:p>
            <a:r>
              <a:rPr lang="ru-RU" sz="1200" b="1" dirty="0"/>
              <a:t>        обеспечение развития муниципальной системы воспитания и дополнительного образования;</a:t>
            </a:r>
          </a:p>
          <a:p>
            <a:r>
              <a:rPr lang="ru-RU" sz="1200" b="1" dirty="0"/>
              <a:t>        обеспечение условий для улучшения качества питания обучающихся, здоровья обучающихся и педагогических работников;</a:t>
            </a:r>
          </a:p>
          <a:p>
            <a:r>
              <a:rPr lang="ru-RU" sz="1200" b="1" dirty="0"/>
              <a:t>совершенствование педагогического корпуса</a:t>
            </a:r>
          </a:p>
          <a:p>
            <a:pPr marL="0" indent="0">
              <a:buNone/>
            </a:pP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5697447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03448"/>
          </a:xfrm>
        </p:spPr>
        <p:txBody>
          <a:bodyPr/>
          <a:lstStyle/>
          <a:p>
            <a:r>
              <a:rPr lang="ru-RU" sz="1800" b="1" i="1" dirty="0">
                <a:effectLst/>
              </a:rPr>
              <a:t>«Развитие </a:t>
            </a:r>
            <a:r>
              <a:rPr lang="ru-RU" sz="1800" b="1" i="1" dirty="0" smtClean="0">
                <a:effectLst/>
              </a:rPr>
              <a:t> </a:t>
            </a:r>
            <a:r>
              <a:rPr lang="ru-RU" sz="1800" b="1" i="1" dirty="0">
                <a:effectLst/>
              </a:rPr>
              <a:t>образования   </a:t>
            </a:r>
            <a:r>
              <a:rPr lang="ru-RU" sz="1800" b="1" i="1" dirty="0" err="1">
                <a:effectLst/>
              </a:rPr>
              <a:t>Почепского</a:t>
            </a:r>
            <a:r>
              <a:rPr lang="ru-RU" sz="1800" b="1" i="1" dirty="0">
                <a:effectLst/>
              </a:rPr>
              <a:t>  района на 2016-2020 годы»</a:t>
            </a:r>
            <a:r>
              <a:rPr lang="ru-RU" sz="1800" dirty="0">
                <a:effectLst/>
              </a:rPr>
              <a:t> 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250588"/>
              </p:ext>
            </p:extLst>
          </p:nvPr>
        </p:nvGraphicFramePr>
        <p:xfrm>
          <a:off x="323526" y="476674"/>
          <a:ext cx="8568953" cy="5000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2"/>
                <a:gridCol w="864096"/>
                <a:gridCol w="864096"/>
                <a:gridCol w="936104"/>
                <a:gridCol w="864095"/>
              </a:tblGrid>
              <a:tr h="1742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3154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Дошкольное образование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23020743,0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23624619,0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23124600,0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24604373,0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264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Возмещение расходов на предоставление мер социальной поддержки по оплате жилых помещений с отоплением и освещением педагогическим работникам образовательных учреждений, финансируемых из местных бюджетов, работающих и проживающих в сельской местности или поселках городского типа на территории Брянской области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714900,0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820000,0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820000,0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820000,0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40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Материальная помощь к отпуску в дошкольных образовательных  организациях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630000,0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859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Финансовое обеспечение получения дошкольного образования  в дошкольных образовательных  организациях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65414819,0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81234985,0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81234985,0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81234985,0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6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Общее образование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50342550,91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55106580,86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55802764,0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58007412,22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7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Финансирование общеобразовательных учреждений в части обеспечения реализации основных общеобразовательных программ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157655062,0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176381257,0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176381257,0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176281257,0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21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Возмещение расходов на предоставление мер социальной поддержки по оплате жилых помещений с отоплением и освещением педагогическим работникам образовательных учреждений, финансируемых из местных бюджетов, работающих и проживающих в сельской местности или поселках городского типа на территории Брянской области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4892700,0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5032400,0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5032400,0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5032400,0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540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Материальная помощь к отпуску в общеобразовательных   организаций к отпуску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1122000,0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74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Учреждения дополнительного образования детей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14488898,30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13975898,0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11922456,76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13021462,0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2448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Компенсация части родительской платы за содержание ребенка в образовательных учреждениях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2520217,0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3246029,0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3246029,0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3246029,0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6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Центральный аппарат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2111646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2419236,0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2103670,0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2103670,0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6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Методкабинет, ХЭК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31430382,70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43333958,65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41812798,0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42312798,0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6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Ц/бухгалтерия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8530643,0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7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Мероприятия по усилению борьбы с преступностью, наркотики в Почепском районе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8450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989304"/>
              </p:ext>
            </p:extLst>
          </p:nvPr>
        </p:nvGraphicFramePr>
        <p:xfrm>
          <a:off x="251520" y="548680"/>
          <a:ext cx="8568953" cy="2647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2"/>
                <a:gridCol w="864096"/>
                <a:gridCol w="864096"/>
                <a:gridCol w="936104"/>
                <a:gridCol w="864095"/>
              </a:tblGrid>
              <a:tr h="577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 по безопасности дорожного движения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72120,0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296100,0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103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Мероприятия по организации временного трудоустройства  несовершеннолетних граждан в </a:t>
                      </a:r>
                      <a:r>
                        <a:rPr lang="ru-RU" sz="1000" dirty="0" err="1">
                          <a:effectLst/>
                        </a:rPr>
                        <a:t>Почепском</a:t>
                      </a:r>
                      <a:r>
                        <a:rPr lang="ru-RU" sz="1000" dirty="0">
                          <a:effectLst/>
                        </a:rPr>
                        <a:t> районе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100000,0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794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Выплата единовременного подъёмного пособия  и его возврат  молодым специалистам , работающим в муниципальных образовательных учреждениях  Почепского района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151948,44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140000,0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9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Финансовое обеспечение деятельности муниципальных общеобразовательных организаций в части оплаты труда начислений за счет средств местного бюджета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4861800,0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24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Ремонт кровли Витовской ООШ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87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+mn-ea"/>
                        </a:rPr>
                        <a:t>Субсидия</a:t>
                      </a:r>
                      <a:r>
                        <a:rPr lang="ru-RU" sz="1000" baseline="0" dirty="0" smtClean="0">
                          <a:effectLst/>
                          <a:latin typeface="+mn-lt"/>
                          <a:ea typeface="+mn-ea"/>
                        </a:rPr>
                        <a:t> на отдельные мероприятия по развитию образования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114000,0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74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Мероприятия по проведению оздоровительной кампании детей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1152000,0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1180800,0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1180800,0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1180800,0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24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Реализация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программы 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«Развитие образования  и науки Брянской области» (2014-2020 годы), </a:t>
                      </a:r>
                      <a:r>
                        <a:rPr lang="ru-RU" sz="1000" baseline="0" dirty="0" err="1" smtClean="0">
                          <a:effectLst/>
                          <a:latin typeface="Times New Roman"/>
                          <a:ea typeface="Times New Roman"/>
                        </a:rPr>
                        <a:t>софинансирование</a:t>
                      </a:r>
                      <a:r>
                        <a:rPr lang="ru-RU" sz="1000" baseline="0" dirty="0" smtClean="0">
                          <a:effectLst/>
                          <a:latin typeface="Times New Roman"/>
                          <a:ea typeface="Times New Roman"/>
                        </a:rPr>
                        <a:t> объектов капитальных вложений муниципальной собственности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3118989,50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1249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«Безопасность дорожного движения»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  <a:tr h="624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372485419,85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406931863,51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402941759,76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/>
                          <a:ea typeface="Times New Roman"/>
                        </a:rPr>
                        <a:t>408185186,22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932" marR="159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635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5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>
                <a:effectLst/>
              </a:rPr>
              <a:t>МУНИЦИПАЛЬНАЯ ПРОГРАММА</a:t>
            </a:r>
            <a:r>
              <a:rPr lang="ru-RU" sz="1800" b="1" i="1" dirty="0">
                <a:effectLst/>
              </a:rPr>
              <a:t/>
            </a:r>
            <a:br>
              <a:rPr lang="ru-RU" sz="1800" b="1" i="1" dirty="0">
                <a:effectLst/>
              </a:rPr>
            </a:br>
            <a:r>
              <a:rPr lang="ru-RU" sz="1800" b="1" dirty="0">
                <a:effectLst/>
              </a:rPr>
              <a:t>«Развитие культуры </a:t>
            </a:r>
            <a:r>
              <a:rPr lang="ru-RU" sz="1800" b="1" dirty="0" err="1">
                <a:effectLst/>
              </a:rPr>
              <a:t>Почепского</a:t>
            </a:r>
            <a:r>
              <a:rPr lang="ru-RU" sz="1800" b="1" dirty="0">
                <a:effectLst/>
              </a:rPr>
              <a:t> района» (2016 – 2020 годы)</a:t>
            </a:r>
            <a:r>
              <a:rPr lang="ru-RU" sz="1800" b="1" i="1" dirty="0">
                <a:effectLst/>
              </a:rPr>
              <a:t/>
            </a:r>
            <a:br>
              <a:rPr lang="ru-RU" sz="1800" b="1" i="1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Цели муниципальной программы: обеспечение прав граждан на доступ к культурным ценностям;</a:t>
            </a:r>
          </a:p>
          <a:p>
            <a:pPr marL="0" indent="0">
              <a:buNone/>
            </a:pPr>
            <a:r>
              <a:rPr lang="ru-RU" b="1" dirty="0"/>
              <a:t>        обеспечение свободы творчества и прав граждан на участие в культурной жизни;</a:t>
            </a:r>
          </a:p>
          <a:p>
            <a:pPr marL="0" indent="0">
              <a:buNone/>
            </a:pPr>
            <a:r>
              <a:rPr lang="ru-RU" b="1" dirty="0"/>
              <a:t>       повышение качества финансового менеджмента в сфере культуры.</a:t>
            </a:r>
          </a:p>
          <a:p>
            <a:pPr marL="0" indent="0">
              <a:buNone/>
            </a:pPr>
            <a:r>
              <a:rPr lang="ru-RU" b="1" dirty="0"/>
              <a:t>Задачи муниципальной программы:</a:t>
            </a:r>
          </a:p>
          <a:p>
            <a:pPr marL="0" indent="0">
              <a:buNone/>
            </a:pPr>
            <a:r>
              <a:rPr lang="ru-RU" b="1" dirty="0"/>
              <a:t>сохранение и охрана культурного и исторического наследия </a:t>
            </a:r>
            <a:r>
              <a:rPr lang="ru-RU" b="1" dirty="0" err="1"/>
              <a:t>Почепского</a:t>
            </a:r>
            <a:r>
              <a:rPr lang="ru-RU" b="1" dirty="0"/>
              <a:t> района;</a:t>
            </a:r>
          </a:p>
          <a:p>
            <a:pPr marL="0" indent="0">
              <a:buNone/>
            </a:pPr>
            <a:r>
              <a:rPr lang="ru-RU" b="1" dirty="0"/>
              <a:t>создание условий для расширения доступа различных категорий населения области к культурным ценностям, культурно-историческому наследию, информации и знаниям;</a:t>
            </a:r>
          </a:p>
          <a:p>
            <a:pPr marL="0" indent="0">
              <a:buNone/>
            </a:pPr>
            <a:r>
              <a:rPr lang="ru-RU" b="1" dirty="0"/>
              <a:t>   сохранение и развитие творческого потенциала </a:t>
            </a:r>
            <a:r>
              <a:rPr lang="ru-RU" b="1" dirty="0" err="1"/>
              <a:t>Почепского</a:t>
            </a:r>
            <a:r>
              <a:rPr lang="ru-RU" b="1" dirty="0"/>
              <a:t> района;</a:t>
            </a:r>
          </a:p>
          <a:p>
            <a:pPr marL="0" indent="0">
              <a:buNone/>
            </a:pPr>
            <a:r>
              <a:rPr lang="ru-RU" b="1" dirty="0" smtClean="0"/>
              <a:t>внедрение </a:t>
            </a:r>
            <a:r>
              <a:rPr lang="ru-RU" b="1" dirty="0"/>
              <a:t>бюджетного финансирования отрасли культуры, ориентированного на результат;</a:t>
            </a:r>
          </a:p>
          <a:p>
            <a:pPr marL="0" indent="0">
              <a:buNone/>
            </a:pPr>
            <a:r>
              <a:rPr lang="ru-RU" b="1" dirty="0"/>
              <a:t>повышение эффективности бюджетных расходов в сфере культуры</a:t>
            </a:r>
          </a:p>
        </p:txBody>
      </p:sp>
    </p:spTree>
    <p:extLst>
      <p:ext uri="{BB962C8B-B14F-4D97-AF65-F5344CB8AC3E}">
        <p14:creationId xmlns:p14="http://schemas.microsoft.com/office/powerpoint/2010/main" val="265020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95536" y="188640"/>
            <a:ext cx="8229600" cy="40344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effectLst/>
              </a:rPr>
              <a:t>«Развитие культуры </a:t>
            </a:r>
            <a:r>
              <a:rPr lang="ru-RU" sz="1800" b="1" i="1" dirty="0" err="1" smtClean="0">
                <a:effectLst/>
              </a:rPr>
              <a:t>Почепского</a:t>
            </a:r>
            <a:r>
              <a:rPr lang="ru-RU" sz="1800" b="1" i="1" dirty="0" smtClean="0">
                <a:effectLst/>
              </a:rPr>
              <a:t>  района на 2016-2020 годы»</a:t>
            </a:r>
            <a:r>
              <a:rPr lang="ru-RU" sz="1800" dirty="0" smtClean="0">
                <a:effectLst/>
              </a:rPr>
              <a:t> 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359230"/>
              </p:ext>
            </p:extLst>
          </p:nvPr>
        </p:nvGraphicFramePr>
        <p:xfrm>
          <a:off x="323526" y="692693"/>
          <a:ext cx="8568953" cy="4481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30"/>
                <a:gridCol w="936104"/>
                <a:gridCol w="936104"/>
                <a:gridCol w="1008112"/>
                <a:gridCol w="936103"/>
              </a:tblGrid>
              <a:tr h="194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Направление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2018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2019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</a:t>
                      </a:r>
                      <a:r>
                        <a:rPr lang="ru-RU" sz="1200" dirty="0" smtClean="0">
                          <a:effectLst/>
                        </a:rPr>
                        <a:t>2020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332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Предоставление дополнительного образования детей в сфере культуры и искусства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9267923,0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10420988,0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9380978,0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9880978,0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852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Предоставление мер социальной поддержки по оплате жилья и коммунальных услуг отдельным категориям граждан, работающих в сельской местности или посёлках городского типа на территории Брянской области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</a:t>
                      </a:r>
                      <a:r>
                        <a:rPr lang="ru-RU" sz="1200" dirty="0">
                          <a:effectLst/>
                        </a:rPr>
                        <a:t>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24 000,0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2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Разовая материальная  помощь к отпуску работникам учреждений </a:t>
                      </a:r>
                      <a:r>
                        <a:rPr lang="ru-RU" sz="1200" dirty="0" smtClean="0">
                          <a:effectLst/>
                        </a:rPr>
                        <a:t>дополнительного</a:t>
                      </a:r>
                      <a:r>
                        <a:rPr lang="ru-RU" sz="1200" baseline="0" dirty="0" smtClean="0">
                          <a:effectLst/>
                        </a:rPr>
                        <a:t> образования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60 000,0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9406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Библиотечное обслуживание населения </a:t>
                      </a:r>
                      <a:r>
                        <a:rPr lang="ru-RU" sz="1200" dirty="0" err="1">
                          <a:effectLst/>
                        </a:rPr>
                        <a:t>Почепского</a:t>
                      </a:r>
                      <a:r>
                        <a:rPr lang="ru-RU" sz="1200" dirty="0">
                          <a:effectLst/>
                        </a:rPr>
                        <a:t> муниципального района, комплектование и обеспечение сохранности библиотечных фондов муниципальных библиотек, оказание консультативной и методической помощи библиотекарям муниципальных библиотек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11494243,50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11738181,0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17242381,0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17238181,0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2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Материальная помощь работникам библиотек к отпуску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116000,0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332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Софинансирование  расходов на содержание РМБУК «Почепская ЦБС»,РМБУК «Почепская МДК»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3812400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6000000,0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308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Организация досуга и развитие местного традиционного народного художественного творчества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19190888,0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18443419,0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17754619,0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18396619,0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2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Материальная помощь работникам дома культуры к отпуску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40000,0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1385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Публичный  киновидеопоказ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2525617,0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2551703,0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2551703,0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2551703,0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2622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70605"/>
              </p:ext>
            </p:extLst>
          </p:nvPr>
        </p:nvGraphicFramePr>
        <p:xfrm>
          <a:off x="179512" y="548680"/>
          <a:ext cx="8568953" cy="2694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2530"/>
                <a:gridCol w="936104"/>
                <a:gridCol w="936104"/>
                <a:gridCol w="1008112"/>
                <a:gridCol w="936103"/>
              </a:tblGrid>
              <a:tr h="2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Материальная помощь работникам кинотеатра к отпуску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20000,0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41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 Материальное техническое и финансовое обеспечение деятельности отдела культуры администрации </a:t>
                      </a:r>
                      <a:r>
                        <a:rPr lang="ru-RU" sz="1200" dirty="0" err="1">
                          <a:effectLst/>
                        </a:rPr>
                        <a:t>Почепского</a:t>
                      </a:r>
                      <a:r>
                        <a:rPr lang="ru-RU" sz="1200" dirty="0">
                          <a:effectLst/>
                        </a:rPr>
                        <a:t> района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1592925,0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1363130,0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1316430,0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1316430,0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6652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Предоставление субвенций поселениям (за исключением городских округов) на оказание мер по социальной поддержки по оплате жилья и коммунальных услуг отдельным категориям граждан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109710,0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111300,0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111300,0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111300,0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332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Подключение общедоступных библиотек РФ к сети «Интернет» и развитие системы библиотечного дела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147970,0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2494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Бухгалтерское обслуживание муниципальных учреждений культуры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2422606,0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250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Учреждение,</a:t>
                      </a:r>
                      <a:r>
                        <a:rPr lang="ru-RU" sz="1200" baseline="0" dirty="0" smtClean="0">
                          <a:effectLst/>
                        </a:rPr>
                        <a:t> обслуживающее хозяйственную деятельность</a:t>
                      </a:r>
                      <a:r>
                        <a:rPr lang="ru-RU" sz="1200" dirty="0" smtClean="0">
                          <a:effectLst/>
                        </a:rPr>
                        <a:t> 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2282000,0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8061416,0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7739816,0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7739816,0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  <a:tr h="831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52971000,50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58714137,0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56121227,0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57259027,0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3901" marR="239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8013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dirty="0">
                <a:effectLst/>
              </a:rPr>
              <a:t>МУНИЦИПАЛЬНАЯ ПРОГРАММА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«Поддержка малого и среднего предпринимательства в  </a:t>
            </a:r>
            <a:r>
              <a:rPr lang="ru-RU" sz="1800" dirty="0" err="1">
                <a:effectLst/>
              </a:rPr>
              <a:t>Почепском</a:t>
            </a:r>
            <a:r>
              <a:rPr lang="ru-RU" sz="1800" dirty="0">
                <a:effectLst/>
              </a:rPr>
              <a:t>  районе(2016-2020)»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1036711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/>
              <a:t>Целью  муниципальной программы является: </a:t>
            </a:r>
          </a:p>
          <a:p>
            <a:pPr marL="0" indent="0" algn="just">
              <a:buNone/>
            </a:pPr>
            <a:r>
              <a:rPr lang="ru-RU" sz="1400" b="1" dirty="0"/>
              <a:t>Закрепление позитивных процессов в развитии малого бизнеса и обеспечение благоприятных условий для дальнейшего устойчивого и динамичного развития малого и среднего предпринимательства </a:t>
            </a:r>
            <a:r>
              <a:rPr lang="ru-RU" sz="1400" b="1" dirty="0" err="1"/>
              <a:t>Почепского</a:t>
            </a:r>
            <a:r>
              <a:rPr lang="ru-RU" sz="1400" b="1" dirty="0"/>
              <a:t> района.</a:t>
            </a:r>
          </a:p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81632"/>
              </p:ext>
            </p:extLst>
          </p:nvPr>
        </p:nvGraphicFramePr>
        <p:xfrm>
          <a:off x="539554" y="2060849"/>
          <a:ext cx="8280917" cy="2218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426"/>
                <a:gridCol w="1469700"/>
                <a:gridCol w="1373326"/>
                <a:gridCol w="1505840"/>
                <a:gridCol w="1192625"/>
              </a:tblGrid>
              <a:tr h="360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Направление расходов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2017 </a:t>
                      </a:r>
                      <a:r>
                        <a:rPr lang="ru-RU" sz="1200" b="1" dirty="0">
                          <a:effectLst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2018 </a:t>
                      </a:r>
                      <a:r>
                        <a:rPr lang="ru-RU" sz="1200" b="1" dirty="0">
                          <a:effectLst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effectLst/>
                        </a:rPr>
                        <a:t>2019 </a:t>
                      </a:r>
                      <a:r>
                        <a:rPr lang="ru-RU" sz="1200" b="1" dirty="0">
                          <a:effectLst/>
                        </a:rPr>
                        <a:t>год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effectLst/>
                        </a:rPr>
                        <a:t>2020 </a:t>
                      </a:r>
                      <a:r>
                        <a:rPr lang="ru-RU" sz="1200" b="1" dirty="0">
                          <a:effectLst/>
                        </a:rPr>
                        <a:t>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9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Закрепление позитивных процессов в развитии малого бизнеса и обеспечение благоприятных условий для дальнейшего устойчивого и динамичного развития малого и среднего предпринимательства Почепского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12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7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7606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dirty="0">
                <a:effectLst/>
              </a:rPr>
              <a:t>МУНИЦИПАЛЬНАЯ ПРОГРАММА                       </a:t>
            </a:r>
            <a:r>
              <a:rPr lang="ru-RU" sz="1800" b="1" i="1" dirty="0">
                <a:effectLst/>
              </a:rPr>
              <a:t/>
            </a:r>
            <a:br>
              <a:rPr lang="ru-RU" sz="1800" b="1" i="1" dirty="0">
                <a:effectLst/>
              </a:rPr>
            </a:br>
            <a:r>
              <a:rPr lang="ru-RU" sz="1800" b="1" i="1" dirty="0">
                <a:effectLst/>
              </a:rPr>
              <a:t>«Развитие въездного туризма в </a:t>
            </a:r>
            <a:r>
              <a:rPr lang="ru-RU" sz="1800" b="1" i="1" dirty="0" err="1">
                <a:effectLst/>
              </a:rPr>
              <a:t>Почепском</a:t>
            </a:r>
            <a:r>
              <a:rPr lang="ru-RU" sz="1800" b="1" i="1" dirty="0">
                <a:effectLst/>
              </a:rPr>
              <a:t> районе (</a:t>
            </a:r>
            <a:r>
              <a:rPr lang="ru-RU" sz="1800" b="1" i="1" dirty="0" smtClean="0">
                <a:effectLst/>
              </a:rPr>
              <a:t>2016-2020 годы</a:t>
            </a:r>
            <a:r>
              <a:rPr lang="ru-RU" sz="1800" b="1" dirty="0">
                <a:effectLst/>
              </a:rPr>
              <a:t>)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12968" cy="2404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500" b="1" dirty="0"/>
              <a:t>Цели  муниципальной программы: </a:t>
            </a:r>
          </a:p>
          <a:p>
            <a:pPr marL="0" indent="0">
              <a:buNone/>
            </a:pPr>
            <a:r>
              <a:rPr lang="ru-RU" sz="1500" b="1" dirty="0"/>
              <a:t>создание благоприятных условий для устойчивого развития въездного туризма на территории </a:t>
            </a:r>
            <a:r>
              <a:rPr lang="ru-RU" sz="1500" b="1" dirty="0" err="1"/>
              <a:t>Почепского</a:t>
            </a:r>
            <a:r>
              <a:rPr lang="ru-RU" sz="1500" b="1" dirty="0"/>
              <a:t> района</a:t>
            </a:r>
          </a:p>
          <a:p>
            <a:pPr marL="0" indent="0">
              <a:buNone/>
            </a:pPr>
            <a:r>
              <a:rPr lang="ru-RU" sz="1500" b="1" dirty="0"/>
              <a:t>Задачи программы:</a:t>
            </a:r>
          </a:p>
          <a:p>
            <a:pPr marL="0" indent="0">
              <a:buNone/>
            </a:pPr>
            <a:r>
              <a:rPr lang="ru-RU" sz="1500" b="1" dirty="0"/>
              <a:t>- совершенствование системы информационного обеспечения туристической индустрии, повышение конкурентоспособности муниципального турпродукта, продвижение его на российском и международном уровне;</a:t>
            </a:r>
          </a:p>
          <a:p>
            <a:pPr marL="0" indent="0">
              <a:buNone/>
            </a:pPr>
            <a:r>
              <a:rPr lang="ru-RU" sz="1500" b="1" dirty="0"/>
              <a:t>- развитие событий туризма в </a:t>
            </a:r>
            <a:r>
              <a:rPr lang="ru-RU" sz="1500" b="1" dirty="0" err="1"/>
              <a:t>Почепском</a:t>
            </a:r>
            <a:r>
              <a:rPr lang="ru-RU" sz="1500" b="1" dirty="0"/>
              <a:t> районе;</a:t>
            </a:r>
          </a:p>
          <a:p>
            <a:pPr marL="0" indent="0">
              <a:buNone/>
            </a:pPr>
            <a:r>
              <a:rPr lang="ru-RU" sz="1500" b="1" dirty="0"/>
              <a:t>- стимулирование событий туризма в </a:t>
            </a:r>
            <a:r>
              <a:rPr lang="ru-RU" sz="1500" b="1" dirty="0" err="1"/>
              <a:t>Почепском</a:t>
            </a:r>
            <a:r>
              <a:rPr lang="ru-RU" sz="1500" b="1" dirty="0"/>
              <a:t> районе.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612701"/>
              </p:ext>
            </p:extLst>
          </p:nvPr>
        </p:nvGraphicFramePr>
        <p:xfrm>
          <a:off x="251520" y="3140968"/>
          <a:ext cx="8640961" cy="17428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5597"/>
                <a:gridCol w="1587945"/>
                <a:gridCol w="1448206"/>
                <a:gridCol w="1651463"/>
                <a:gridCol w="1107750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расходов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2017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2018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</a:t>
                      </a:r>
                      <a:r>
                        <a:rPr lang="ru-RU" sz="1400" dirty="0" smtClean="0">
                          <a:effectLst/>
                        </a:rPr>
                        <a:t>2019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сумма </a:t>
                      </a:r>
                      <a:r>
                        <a:rPr lang="ru-RU" sz="1400" dirty="0" smtClean="0">
                          <a:effectLst/>
                        </a:rPr>
                        <a:t>2020 </a:t>
                      </a: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693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Создание благоприятных условий для устойчивого развития въездного туризма на территории Почепского района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334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15 000,0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15 000,0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15 000,0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35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i="1" dirty="0">
                <a:effectLst/>
              </a:rPr>
              <a:t>МУНИЦИПАЛЬНАЯ ПРОГРАММА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«Доступная среда для инвалидов </a:t>
            </a:r>
            <a:r>
              <a:rPr lang="ru-RU" sz="1800" b="1" dirty="0" err="1">
                <a:effectLst/>
              </a:rPr>
              <a:t>Почепского</a:t>
            </a:r>
            <a:r>
              <a:rPr lang="ru-RU" sz="1800" b="1" dirty="0">
                <a:effectLst/>
              </a:rPr>
              <a:t> района на 2017-2020годы»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2592288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Цели  муниципальной программы:  </a:t>
            </a:r>
          </a:p>
          <a:p>
            <a:r>
              <a:rPr lang="ru-RU" sz="1400" b="1" dirty="0"/>
              <a:t>формирование условий беспрепятственного доступа к приоритетным объектам и услугам в приоритетных сферах жизнедеятельности инвалидов и других маломобильных групп населения, преодоление социальной </a:t>
            </a:r>
            <a:r>
              <a:rPr lang="ru-RU" sz="1400" b="1" dirty="0" err="1"/>
              <a:t>разообщенности</a:t>
            </a:r>
            <a:r>
              <a:rPr lang="ru-RU" sz="1400" b="1" dirty="0"/>
              <a:t> в обществе</a:t>
            </a:r>
          </a:p>
          <a:p>
            <a:r>
              <a:rPr lang="ru-RU" sz="1400" b="1" dirty="0"/>
              <a:t>Задачи  муниципальной программы:</a:t>
            </a:r>
          </a:p>
          <a:p>
            <a:r>
              <a:rPr lang="ru-RU" sz="1400" b="1" dirty="0"/>
              <a:t>Оснащение действующих объектов социальной инфраструктуры материально-техническими средствами, обеспечивающими беспрепятственный доступ к ним маломобильных групп населения с учетом их потребностей;</a:t>
            </a:r>
          </a:p>
          <a:p>
            <a:r>
              <a:rPr lang="ru-RU" sz="1400" b="1" dirty="0"/>
              <a:t>Преодоление социальной разобщенности в обществе и формирование позитивного отношения к проблемам инвалидов и проблеме обеспечения доступной среды жизнедеятельности для инвалидов и других маломобильных групп населения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517423"/>
              </p:ext>
            </p:extLst>
          </p:nvPr>
        </p:nvGraphicFramePr>
        <p:xfrm>
          <a:off x="323528" y="3535640"/>
          <a:ext cx="8496944" cy="2773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52328"/>
                <a:gridCol w="936104"/>
                <a:gridCol w="1482310"/>
                <a:gridCol w="1658426"/>
                <a:gridCol w="1467776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Направление расходов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сумма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r>
                        <a:rPr lang="ru-RU" sz="1300" dirty="0" smtClean="0">
                          <a:effectLst/>
                        </a:rPr>
                        <a:t>Сумма 2017 </a:t>
                      </a:r>
                      <a:r>
                        <a:rPr lang="ru-RU" sz="13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Сумма </a:t>
                      </a:r>
                      <a:r>
                        <a:rPr lang="ru-RU" sz="1300" dirty="0" smtClean="0">
                          <a:effectLst/>
                        </a:rPr>
                        <a:t>2018 </a:t>
                      </a:r>
                      <a:r>
                        <a:rPr lang="ru-RU" sz="13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Сумма </a:t>
                      </a:r>
                      <a:r>
                        <a:rPr lang="ru-RU" sz="1300" dirty="0" smtClean="0">
                          <a:effectLst/>
                        </a:rPr>
                        <a:t>2019год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Сумма </a:t>
                      </a:r>
                      <a:r>
                        <a:rPr lang="ru-RU" sz="1300" dirty="0" smtClean="0">
                          <a:effectLst/>
                        </a:rPr>
                        <a:t>2020 </a:t>
                      </a:r>
                      <a:r>
                        <a:rPr lang="ru-RU" sz="1300" dirty="0">
                          <a:effectLst/>
                        </a:rPr>
                        <a:t>год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</a:tr>
              <a:tr h="17717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Формирование условий беспрепятственного доступа к приоритетным объектам и услугам в приоритетных сферах жизнедеятельности инвалидов и других маломобильных групп населения, преодоление социальной разобщенности в обществе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150</a:t>
                      </a:r>
                      <a:r>
                        <a:rPr lang="ru-RU" sz="1300" dirty="0">
                          <a:effectLst/>
                        </a:rPr>
                        <a:t>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100</a:t>
                      </a:r>
                      <a:r>
                        <a:rPr lang="ru-RU" sz="1300" dirty="0">
                          <a:effectLst/>
                        </a:rPr>
                        <a:t>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251" marR="63251" marT="0" marB="0"/>
                </a:tc>
              </a:tr>
              <a:tr h="3935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Итого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150 000,0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100 000,0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100 000,0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251" marR="6325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8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90750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1800" b="1" i="1" dirty="0">
                <a:effectLst/>
              </a:rPr>
              <a:t>МУНИЦИПАЛЬНАЯ ПРОГРАММА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b="1" dirty="0">
                <a:effectLst/>
              </a:rPr>
              <a:t>«Поддержка местных инициатив граждан </a:t>
            </a:r>
            <a:r>
              <a:rPr lang="ru-RU" sz="1800" b="1" dirty="0" err="1">
                <a:effectLst/>
              </a:rPr>
              <a:t>Почепского</a:t>
            </a:r>
            <a:r>
              <a:rPr lang="ru-RU" sz="1800" b="1" dirty="0">
                <a:effectLst/>
              </a:rPr>
              <a:t> района на </a:t>
            </a:r>
            <a:r>
              <a:rPr lang="ru-RU" sz="1800" b="1" dirty="0" smtClean="0">
                <a:effectLst/>
              </a:rPr>
              <a:t>2017-2020 </a:t>
            </a:r>
            <a:r>
              <a:rPr lang="ru-RU" sz="1800" b="1" dirty="0">
                <a:effectLst/>
              </a:rPr>
              <a:t>годы»</a:t>
            </a:r>
            <a:endParaRPr lang="ru-RU" sz="1800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2376264"/>
          </a:xfrm>
        </p:spPr>
        <p:txBody>
          <a:bodyPr>
            <a:normAutofit lnSpcReduction="10000"/>
          </a:bodyPr>
          <a:lstStyle/>
          <a:p>
            <a:r>
              <a:rPr lang="ru-RU" sz="1400" b="1" dirty="0"/>
              <a:t>Цель муниципальной программы: </a:t>
            </a:r>
          </a:p>
          <a:p>
            <a:r>
              <a:rPr lang="ru-RU" sz="1400" b="1" dirty="0"/>
              <a:t>содействие развитию институтов и инициатив гражданского общества на территории </a:t>
            </a:r>
            <a:r>
              <a:rPr lang="ru-RU" sz="1400" b="1" dirty="0" err="1"/>
              <a:t>Почепского</a:t>
            </a:r>
            <a:r>
              <a:rPr lang="ru-RU" sz="1400" b="1" dirty="0"/>
              <a:t> района.</a:t>
            </a:r>
          </a:p>
          <a:p>
            <a:r>
              <a:rPr lang="ru-RU" sz="1400" b="1" dirty="0"/>
              <a:t>Задачами программы является:</a:t>
            </a:r>
          </a:p>
          <a:p>
            <a:r>
              <a:rPr lang="ru-RU" sz="1400" b="1" dirty="0"/>
              <a:t>- повышение «положительной» социальной активности населения;</a:t>
            </a:r>
          </a:p>
          <a:p>
            <a:r>
              <a:rPr lang="ru-RU" sz="1400" b="1" dirty="0"/>
              <a:t>-развитие механизмов взаимодействия власти и населения, повышение уровня доверия населения к власти за счет его участия в выявлении и решении социальных проблем; </a:t>
            </a:r>
          </a:p>
          <a:p>
            <a:r>
              <a:rPr lang="ru-RU" sz="1400" b="1" dirty="0"/>
              <a:t>- повышение эффективности бюджетных расходов за счет вовлечения общественности в процессы принятия решений на местном уровне и усиления общественного контроля над действиями органов местного самоуправления.</a:t>
            </a:r>
          </a:p>
          <a:p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720550"/>
              </p:ext>
            </p:extLst>
          </p:nvPr>
        </p:nvGraphicFramePr>
        <p:xfrm>
          <a:off x="179512" y="3284984"/>
          <a:ext cx="8640960" cy="19554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2529"/>
                <a:gridCol w="936103"/>
                <a:gridCol w="936105"/>
                <a:gridCol w="1080120"/>
                <a:gridCol w="936103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Направление расходов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effectLst/>
                        </a:rPr>
                        <a:t>2017 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сумма    2018 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effectLst/>
                        </a:rPr>
                        <a:t>     2019 год</a:t>
                      </a:r>
                      <a:endParaRPr lang="ru-RU" sz="12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сумма </a:t>
                      </a:r>
                      <a:r>
                        <a:rPr lang="ru-RU" sz="1200" b="1" dirty="0" smtClean="0">
                          <a:effectLst/>
                        </a:rPr>
                        <a:t>  2020 год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</a:tr>
              <a:tr h="815005">
                <a:tc>
                  <a:txBody>
                    <a:bodyPr/>
                    <a:lstStyle/>
                    <a:p>
                      <a:pPr marL="18097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Выделение средств бюджетами муниципальных образований </a:t>
                      </a:r>
                      <a:r>
                        <a:rPr lang="ru-RU" sz="1200" dirty="0" err="1">
                          <a:effectLst/>
                        </a:rPr>
                        <a:t>Почепского</a:t>
                      </a:r>
                      <a:r>
                        <a:rPr lang="ru-RU" sz="1200" dirty="0">
                          <a:effectLst/>
                        </a:rPr>
                        <a:t> района на реализацию проектов развития территорий муниципальных образований </a:t>
                      </a:r>
                      <a:r>
                        <a:rPr lang="ru-RU" sz="1200" dirty="0" err="1">
                          <a:effectLst/>
                        </a:rPr>
                        <a:t>Почепского</a:t>
                      </a:r>
                      <a:r>
                        <a:rPr lang="ru-RU" sz="1200" dirty="0">
                          <a:effectLst/>
                        </a:rPr>
                        <a:t> района, основанных на местных </a:t>
                      </a:r>
                      <a:r>
                        <a:rPr lang="ru-RU" sz="1200" dirty="0" smtClean="0">
                          <a:effectLst/>
                        </a:rPr>
                        <a:t>инициативах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7125" marR="67125" marT="0" marB="0"/>
                </a:tc>
              </a:tr>
              <a:tr h="4089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</a:t>
                      </a:r>
                    </a:p>
                    <a:p>
                      <a:pPr marL="180975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100 000,0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100 000,0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pPr marL="180975"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100 000,0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7125" marR="67125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7125" marR="671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31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397483" y="4365104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СУБСИДИИ</a:t>
            </a:r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347864" y="5122574"/>
            <a:ext cx="2763534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трансферты, представляемые на безвозмездной и безвозвратной основе в целях </a:t>
            </a:r>
            <a:r>
              <a:rPr lang="ru-RU" sz="1400" b="1" dirty="0" err="1" smtClean="0">
                <a:latin typeface="Times New Roman" pitchFamily="18" charset="0"/>
              </a:rPr>
              <a:t>софинансирования</a:t>
            </a:r>
            <a:r>
              <a:rPr lang="ru-RU" sz="1400" b="1" dirty="0" smtClean="0">
                <a:latin typeface="Times New Roman" pitchFamily="18" charset="0"/>
              </a:rPr>
              <a:t> расходов на решение вопросов местного значения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185530" y="2072004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МЕЖБЮДЖЕТНЫЕ ТРАНСФЕРТЫ</a:t>
            </a:r>
            <a:endParaRPr lang="ru-RU" sz="1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095217" y="2924944"/>
            <a:ext cx="2763534" cy="1179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 – средства, представляемые одним бюджетом бюджетной системы РФ другому бюджету бюджетной системы РФ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67544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Профицит БЮДЖЕТА</a:t>
            </a:r>
            <a:endParaRPr lang="ru-RU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67544" y="1124744"/>
            <a:ext cx="2763534" cy="5056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Превышение доходов бюджета над расходами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397483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Сбалансированность бюджета</a:t>
            </a:r>
            <a:endParaRPr lang="ru-RU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364490" y="1052736"/>
            <a:ext cx="2763534" cy="11438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По доходам и расходам – основополагающие требование, предъявляемое к органам, составляющим и утверждающим бюджет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100423" y="980728"/>
            <a:ext cx="2763534" cy="1549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Предельные объемы денежных средств, предусмотренных в соответствующем финансовом году для исполнения бюджетных обязательств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6233504" y="1886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Бюджетные ассигнования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401022" y="198884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БЮДЖЕТНЫЕ ОБЯЗАТЕЛЬСТВА</a:t>
            </a:r>
            <a:endParaRPr lang="ru-RU" sz="1400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475184" y="2924944"/>
            <a:ext cx="2763534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Расходные обязательства, подлежащие исполнению в соответствующем финансовом году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3361244" y="2060848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МЕЖБЮДЖЕТНЫЕ ОТНОШЕНИЯ</a:t>
            </a:r>
            <a:endParaRPr lang="ru-RU" sz="1400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3311625" y="2852936"/>
            <a:ext cx="2763534" cy="1179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осуществления бюджетного процесса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391150" y="3861048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ДОТАЦИИ</a:t>
            </a:r>
            <a:endParaRPr lang="ru-RU" sz="1400" dirty="0"/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373531" y="4734778"/>
            <a:ext cx="2763534" cy="1646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>
                <a:latin typeface="Times New Roman" pitchFamily="18" charset="0"/>
              </a:rPr>
              <a:t>Межбюджетные </a:t>
            </a:r>
            <a:r>
              <a:rPr lang="ru-RU" sz="1400" b="1" dirty="0" smtClean="0">
                <a:latin typeface="Times New Roman" pitchFamily="18" charset="0"/>
              </a:rPr>
              <a:t>трансферты – предоставляемые на безвозмездной и безвозвратной основе без установления направлений и условий их использования 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128024" y="4104456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СУБВЕНЦИИ</a:t>
            </a:r>
            <a:endParaRPr lang="ru-RU" sz="1400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6135911" y="4978558"/>
            <a:ext cx="2763534" cy="16561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Межбюджетные трансферты, представляемые на безвозмездной и безвозвратной основе в целях обеспечения исполнения отдельных государственных полномочий, переданных органам местного самоуправления.</a:t>
            </a:r>
            <a:endParaRPr lang="ru-RU" sz="1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4062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3549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000" b="1" i="1" dirty="0">
                <a:effectLst/>
              </a:rPr>
              <a:t>ИСТОЧНИКИ ВНУТРЕННЕГО ФИНАНСИРОВАНИЯ</a:t>
            </a:r>
            <a:br>
              <a:rPr lang="ru-RU" sz="2000" b="1" i="1" dirty="0">
                <a:effectLst/>
              </a:rPr>
            </a:br>
            <a:r>
              <a:rPr lang="ru-RU" sz="2000" b="1" i="1" dirty="0">
                <a:effectLst/>
              </a:rPr>
              <a:t>ДЕФИЦИТА РАЙОННОГО БЮДЖЕТА</a:t>
            </a:r>
            <a:br>
              <a:rPr lang="ru-RU" sz="2000" b="1" i="1" dirty="0">
                <a:effectLst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600" dirty="0" smtClean="0">
                <a:latin typeface="+mn-lt"/>
              </a:rPr>
              <a:t>     Сформированные </a:t>
            </a:r>
            <a:r>
              <a:rPr lang="ru-RU" sz="2600" dirty="0">
                <a:latin typeface="+mn-lt"/>
              </a:rPr>
              <a:t>в соответствии с нормами бюджетного и налогового законодательства Российской Федерации , Брянской области и </a:t>
            </a:r>
            <a:r>
              <a:rPr lang="ru-RU" sz="2600" dirty="0" err="1">
                <a:latin typeface="+mn-lt"/>
              </a:rPr>
              <a:t>Почепского</a:t>
            </a:r>
            <a:r>
              <a:rPr lang="ru-RU" sz="2600" dirty="0">
                <a:latin typeface="+mn-lt"/>
              </a:rPr>
              <a:t> района параметрами Прогноза социально-экономического развития </a:t>
            </a:r>
            <a:r>
              <a:rPr lang="ru-RU" sz="2600" dirty="0" err="1">
                <a:latin typeface="+mn-lt"/>
              </a:rPr>
              <a:t>Почепского</a:t>
            </a:r>
            <a:r>
              <a:rPr lang="ru-RU" sz="2600" dirty="0">
                <a:latin typeface="+mn-lt"/>
              </a:rPr>
              <a:t> района  на </a:t>
            </a:r>
            <a:r>
              <a:rPr lang="ru-RU" sz="2600" dirty="0" smtClean="0">
                <a:latin typeface="+mn-lt"/>
              </a:rPr>
              <a:t>2018 </a:t>
            </a:r>
            <a:r>
              <a:rPr lang="ru-RU" sz="2600" dirty="0">
                <a:latin typeface="+mn-lt"/>
              </a:rPr>
              <a:t>- </a:t>
            </a:r>
            <a:r>
              <a:rPr lang="ru-RU" sz="2600" dirty="0" smtClean="0">
                <a:latin typeface="+mn-lt"/>
              </a:rPr>
              <a:t>2020 </a:t>
            </a:r>
            <a:r>
              <a:rPr lang="ru-RU" sz="2600" dirty="0">
                <a:latin typeface="+mn-lt"/>
              </a:rPr>
              <a:t>годы, основные характеристики проекта бюджета </a:t>
            </a:r>
            <a:r>
              <a:rPr lang="ru-RU" sz="2600" dirty="0" err="1">
                <a:latin typeface="+mn-lt"/>
              </a:rPr>
              <a:t>Почепского</a:t>
            </a:r>
            <a:r>
              <a:rPr lang="ru-RU" sz="2600" dirty="0">
                <a:latin typeface="+mn-lt"/>
              </a:rPr>
              <a:t> района </a:t>
            </a:r>
            <a:r>
              <a:rPr lang="ru-RU" sz="2600">
                <a:latin typeface="+mn-lt"/>
              </a:rPr>
              <a:t>на </a:t>
            </a:r>
            <a:r>
              <a:rPr lang="ru-RU" sz="2600" smtClean="0">
                <a:latin typeface="+mn-lt"/>
              </a:rPr>
              <a:t>2018 </a:t>
            </a:r>
            <a:r>
              <a:rPr lang="ru-RU" sz="2600" dirty="0">
                <a:latin typeface="+mn-lt"/>
              </a:rPr>
              <a:t>год обеспечивают сбалансированность бюджета,  исполнение действующих расходных обязательств, при условии проведения системной работы по их оптимизации, сохранение приоритета социально ориентированных расходов.</a:t>
            </a:r>
          </a:p>
          <a:p>
            <a:pPr marL="0" indent="0" algn="just">
              <a:buNone/>
            </a:pPr>
            <a:r>
              <a:rPr lang="ru-RU" sz="2600" dirty="0" smtClean="0">
                <a:latin typeface="+mn-lt"/>
              </a:rPr>
              <a:t>      Привлечение </a:t>
            </a:r>
            <a:r>
              <a:rPr lang="ru-RU" sz="2600" dirty="0">
                <a:latin typeface="+mn-lt"/>
              </a:rPr>
              <a:t>муниципальных внутренних заимствований </a:t>
            </a:r>
            <a:r>
              <a:rPr lang="ru-RU" sz="2600" dirty="0" err="1">
                <a:latin typeface="+mn-lt"/>
              </a:rPr>
              <a:t>Почепским</a:t>
            </a:r>
            <a:r>
              <a:rPr lang="ru-RU" sz="2600" dirty="0">
                <a:latin typeface="+mn-lt"/>
              </a:rPr>
              <a:t>  районом не планируется. Муниципальный долг отсутствует.</a:t>
            </a:r>
          </a:p>
          <a:p>
            <a:pPr marL="0" indent="0" algn="just">
              <a:buNone/>
            </a:pP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6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2763534" cy="2304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latin typeface="Times New Roman" pitchFamily="18" charset="0"/>
              </a:rPr>
              <a:t>Публичные обязательства перед физическим лицом, подлежащие исполнению в денежной форме в установленном законом, иным нормативным правовым актом размере или имеющие установленный порядок его индексации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79512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Публично нормативные обязательства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98245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Текущий финансовый год</a:t>
            </a:r>
            <a:endParaRPr lang="ru-RU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3199007" y="1628800"/>
            <a:ext cx="2763534" cy="15258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Год, в котором осуществляется исполнение бюджета, составление и рассмотрение проекта бюджета на очередной финансовый год (очередной финансовый год и плановый период)</a:t>
            </a:r>
          </a:p>
          <a:p>
            <a:pPr marL="0" indent="0" algn="ctr">
              <a:buFont typeface="Arial" pitchFamily="34" charset="0"/>
              <a:buNone/>
            </a:pP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228184" y="548680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Очередной финансовый год</a:t>
            </a:r>
            <a:endParaRPr lang="ru-RU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128946" y="1628800"/>
            <a:ext cx="276353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Финансовый год следующий за очередным финансовым годом</a:t>
            </a:r>
            <a:endParaRPr lang="ru-RU" sz="1400" b="1" dirty="0">
              <a:latin typeface="Times New Roman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3298245" y="3699351"/>
            <a:ext cx="2664296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Плановый период</a:t>
            </a:r>
            <a:endParaRPr lang="ru-RU" dirty="0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248626" y="4882852"/>
            <a:ext cx="276353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1400" b="1" dirty="0" smtClean="0">
                <a:latin typeface="Times New Roman" pitchFamily="18" charset="0"/>
              </a:rPr>
              <a:t>Два года, следующие за текущим финансовым годом</a:t>
            </a:r>
          </a:p>
        </p:txBody>
      </p:sp>
    </p:spTree>
    <p:extLst>
      <p:ext uri="{BB962C8B-B14F-4D97-AF65-F5344CB8AC3E}">
        <p14:creationId xmlns:p14="http://schemas.microsoft.com/office/powerpoint/2010/main" val="203942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79296" cy="835496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2800" dirty="0" smtClean="0"/>
              <a:t>Бюджетная система Российской Федерации </a:t>
            </a:r>
            <a:r>
              <a:rPr lang="ru-RU" sz="1800" dirty="0" smtClean="0"/>
              <a:t>основанная на экономических отношениях и государственном устройстве РФ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8926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Это совокупность федерального бюджета, бюджетов субъектов Российской Федерации, местных бюджетов и бюджетов государственных внебюджетных фондов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87824" y="1628800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 бюджетам бюджетной системы РФ относятся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91580" y="2780928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Федеральный бюджет и бюджеты государственных внебюджетных фондов Российской Федерации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1650" y="3941440"/>
            <a:ext cx="6192688" cy="7116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Бюджеты субъектов РФ и бюджеты территориальных внебюджетных фондов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1730" y="4955410"/>
            <a:ext cx="45725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Местные бюджеты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1580" y="5733256"/>
            <a:ext cx="31323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</a:t>
            </a:r>
            <a:r>
              <a:rPr lang="ru-RU" dirty="0" err="1" smtClean="0"/>
              <a:t>муниципльного</a:t>
            </a:r>
            <a:r>
              <a:rPr lang="ru-RU" dirty="0" smtClean="0"/>
              <a:t> района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60099" y="5733256"/>
            <a:ext cx="313234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поселения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4" idx="2"/>
          </p:cNvCxnSpPr>
          <p:nvPr/>
        </p:nvCxnSpPr>
        <p:spPr>
          <a:xfrm>
            <a:off x="4427984" y="2636912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427984" y="3789040"/>
            <a:ext cx="0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425482" y="4653136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355252" y="5472762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16216" y="5486058"/>
            <a:ext cx="2502" cy="3022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5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579296" cy="835496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ru-RU" sz="2800" dirty="0" smtClean="0"/>
              <a:t>Участие граждан в обсуждении проекта бюджета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600" y="1052736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Публичные слушания – форма реализации прав граждан на участие в процессе обсуждения проектов муниципальных правовых актов по вопросам местного значения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68678" y="4941168"/>
            <a:ext cx="61926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Ежегодно на публичные слушания выносится проект бюджета </a:t>
            </a:r>
            <a:r>
              <a:rPr lang="ru-RU" dirty="0" err="1" smtClean="0"/>
              <a:t>Почепского</a:t>
            </a:r>
            <a:r>
              <a:rPr lang="ru-RU" dirty="0" smtClean="0"/>
              <a:t> муниципального района и отчет об его исполнении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971600" y="2420888"/>
            <a:ext cx="313234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Публичные </a:t>
            </a:r>
            <a:r>
              <a:rPr lang="ru-RU" dirty="0" smtClean="0"/>
              <a:t>слушания организуются и проводятся с целью выявления и учета мнения и интересов жителей по проектам, выносимым на слушания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56076" y="2432068"/>
            <a:ext cx="3132348" cy="2293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 публичных слушаний – заключение, в котором  отражаются выраженные позиции и рекомендации, формированные по результатам публичных слушаний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37774" y="2060848"/>
            <a:ext cx="0" cy="341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823653" y="2078946"/>
            <a:ext cx="0" cy="341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541966" y="4725143"/>
            <a:ext cx="0" cy="17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822250" y="4725144"/>
            <a:ext cx="0" cy="17097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41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35496"/>
          </a:xfrm>
        </p:spPr>
        <p:txBody>
          <a:bodyPr/>
          <a:lstStyle/>
          <a:p>
            <a:r>
              <a:rPr lang="ru-RU" sz="3600" dirty="0" smtClean="0"/>
              <a:t>Бюджетный процесс</a:t>
            </a:r>
            <a:endParaRPr lang="ru-RU" sz="3600" dirty="0"/>
          </a:p>
        </p:txBody>
      </p:sp>
      <p:sp>
        <p:nvSpPr>
          <p:cNvPr id="4" name="Овал 3"/>
          <p:cNvSpPr/>
          <p:nvPr/>
        </p:nvSpPr>
        <p:spPr>
          <a:xfrm>
            <a:off x="971600" y="170080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проекта бюджета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364088" y="170080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Рассмотрение и утверждение бюджета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67544" y="472514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Отчет об исполнении бюджета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419872" y="5661248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за исполнением бюджета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868144" y="4725144"/>
            <a:ext cx="2736304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Исполнение бюджета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564904"/>
            <a:ext cx="3162300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Выгнутая вправо стрелка 9"/>
          <p:cNvSpPr/>
          <p:nvPr/>
        </p:nvSpPr>
        <p:spPr>
          <a:xfrm rot="16200000">
            <a:off x="4265966" y="-321569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право стрелка 11"/>
          <p:cNvSpPr/>
          <p:nvPr/>
        </p:nvSpPr>
        <p:spPr>
          <a:xfrm>
            <a:off x="8100392" y="1896433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 rot="10800000">
            <a:off x="179512" y="1896433"/>
            <a:ext cx="792088" cy="32043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право стрелка 13"/>
          <p:cNvSpPr/>
          <p:nvPr/>
        </p:nvSpPr>
        <p:spPr>
          <a:xfrm rot="4252878">
            <a:off x="6629020" y="5123755"/>
            <a:ext cx="468052" cy="19112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 rot="6630818">
            <a:off x="2362678" y="5188228"/>
            <a:ext cx="468052" cy="19112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8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Овал 17"/>
          <p:cNvSpPr/>
          <p:nvPr/>
        </p:nvSpPr>
        <p:spPr>
          <a:xfrm>
            <a:off x="395536" y="2348880"/>
            <a:ext cx="8496944" cy="352839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19472"/>
          </a:xfrm>
        </p:spPr>
        <p:txBody>
          <a:bodyPr/>
          <a:lstStyle/>
          <a:p>
            <a:r>
              <a:rPr lang="ru-RU" sz="3600" dirty="0" smtClean="0"/>
              <a:t>Основа формирования бюджета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860331"/>
            <a:ext cx="1948288" cy="2592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Бюджетного кодекса Российской Федерации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880833"/>
            <a:ext cx="1948288" cy="2602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Прогноз социально -экономического развития </a:t>
            </a:r>
            <a:r>
              <a:rPr lang="ru-RU" dirty="0" err="1" smtClean="0"/>
              <a:t>Почепского</a:t>
            </a:r>
            <a:r>
              <a:rPr lang="ru-RU" dirty="0" smtClean="0"/>
              <a:t> района на 2018-2020годы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32240" y="880833"/>
            <a:ext cx="1948288" cy="26028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Основные направления бюджетной политики и основные направления налоговой политики на 2018-2020годы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11676" y="3922007"/>
            <a:ext cx="74168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Бюджет </a:t>
            </a:r>
            <a:r>
              <a:rPr lang="ru-RU" dirty="0" err="1" smtClean="0"/>
              <a:t>Почепского</a:t>
            </a:r>
            <a:r>
              <a:rPr lang="ru-RU" dirty="0" smtClean="0"/>
              <a:t> района </a:t>
            </a:r>
            <a:r>
              <a:rPr lang="ru-RU" dirty="0" err="1" smtClean="0"/>
              <a:t>района</a:t>
            </a:r>
            <a:r>
              <a:rPr lang="ru-RU" dirty="0" smtClean="0"/>
              <a:t> на 2018 год и плановый период 2019-2020 годов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65766" y="5373216"/>
            <a:ext cx="457250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сбалансированности бюджета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39752" y="878556"/>
            <a:ext cx="1948288" cy="2602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Послание Президента РФ Федеральному Собранию РФ от 3 декабря 2015 года</a:t>
            </a:r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013101" y="3483637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097872" y="3487148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5258112" y="3501150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490360" y="3483637"/>
            <a:ext cx="432048" cy="4383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95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7170</TotalTime>
  <Words>5062</Words>
  <Application>Microsoft Office PowerPoint</Application>
  <PresentationFormat>Экран (4:3)</PresentationFormat>
  <Paragraphs>1400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Исполнительная</vt:lpstr>
      <vt:lpstr> БЮДЖЕТ ДЛЯ ГРАЖДАН </vt:lpstr>
      <vt:lpstr>Уважаемые жители Почепского района!</vt:lpstr>
      <vt:lpstr>Основные понятия, термины, определения</vt:lpstr>
      <vt:lpstr>Презентация PowerPoint</vt:lpstr>
      <vt:lpstr>Презентация PowerPoint</vt:lpstr>
      <vt:lpstr>Бюджетная система Российской Федерации основанная на экономических отношениях и государственном устройстве РФ</vt:lpstr>
      <vt:lpstr>Участие граждан в обсуждении проекта бюджета</vt:lpstr>
      <vt:lpstr>Бюджетный процесс</vt:lpstr>
      <vt:lpstr>Основа формирования бюджета</vt:lpstr>
      <vt:lpstr>Основные направления налоговой политики на 2017 год и плановый период 2018 и 2019 годов</vt:lpstr>
      <vt:lpstr>Основные показатели прогноза социально-экономического развития Почепского района</vt:lpstr>
      <vt:lpstr>Доходы бюджета</vt:lpstr>
      <vt:lpstr>Виды доходов бюджета Почепского муниципального района</vt:lpstr>
      <vt:lpstr>Налог - обязательный, индивидуально безвозмездный платеж, взимаемый с  организаций и физических лиц в форме отчуждения принадлежащих им на праве  собственности, хозяйственного ведения или оперативного управления денежных  средств в целях финансового обеспечения деятельности государства  и (или) муниципальных образований </vt:lpstr>
      <vt:lpstr>Какие налоги уплачивают жители Почепского района</vt:lpstr>
      <vt:lpstr>Налоги, уплачиваемые гражданином в бюджеты всех уровней</vt:lpstr>
      <vt:lpstr>Куда зачисляются налоги, уплачиваемые жителями Почепского района</vt:lpstr>
      <vt:lpstr>Основные параметры проекта бюджета Почепского района</vt:lpstr>
      <vt:lpstr>Структура доходов районного бюджета, тыс.руб.</vt:lpstr>
      <vt:lpstr>Структура налоговых доходов районного бюджета на 2018 год, тыс. руб.</vt:lpstr>
      <vt:lpstr>Структура неналоговых доходов районного бюджета на 2018 год, тыс. руб.</vt:lpstr>
      <vt:lpstr>Безвозмездные поступления в бюджет Почепского муниципального района, тыс. руб.</vt:lpstr>
      <vt:lpstr>Расходы бюджета Почепского муниципального района по разделам  бюджетной классификации, тыс. руб.</vt:lpstr>
      <vt:lpstr>Презентация PowerPoint</vt:lpstr>
      <vt:lpstr>Структура расходов бюджета Почепского муниципального района</vt:lpstr>
      <vt:lpstr>Расходы бюджета Почепского муниципального района на реализацию муниципальных программ Почепского района 2016-2020 годы, руб.</vt:lpstr>
      <vt:lpstr>Муниципальная программа «Управление муниципальными  финансами Почепского района» (2016-2020 годы) </vt:lpstr>
      <vt:lpstr>Динамика  расходов  муниципальной программы   «Управление муниципальными  финансами   Почепского  района» (2016-2020 годы)</vt:lpstr>
      <vt:lpstr>Муниципальная программа  «Реализация полномочий  органа местного самоуправления Почепского района» (2016-2020 гг)   </vt:lpstr>
      <vt:lpstr>МУНИЦИПАЛЬНАЯ  ПРОГРАММА «Развитие   образования Почепского  района на  2016 – 2020 годы» </vt:lpstr>
      <vt:lpstr>«Развитие  образования   Почепского  района на 2016-2020 годы» </vt:lpstr>
      <vt:lpstr>Презентация PowerPoint</vt:lpstr>
      <vt:lpstr>МУНИЦИПАЛЬНАЯ ПРОГРАММА «Развитие культуры Почепского района» (2016 – 2020 годы) </vt:lpstr>
      <vt:lpstr>Презентация PowerPoint</vt:lpstr>
      <vt:lpstr>Презентация PowerPoint</vt:lpstr>
      <vt:lpstr>МУНИЦИПАЛЬНАЯ ПРОГРАММА «Поддержка малого и среднего предпринимательства в  Почепском  районе(2016-2020)» </vt:lpstr>
      <vt:lpstr>МУНИЦИПАЛЬНАЯ ПРОГРАММА                        «Развитие въездного туризма в Почепском районе (2016-2020 годы) </vt:lpstr>
      <vt:lpstr>МУНИЦИПАЛЬНАЯ ПРОГРАММА «Доступная среда для инвалидов Почепского района на 2017-2020годы» </vt:lpstr>
      <vt:lpstr>МУНИЦИПАЛЬНАЯ ПРОГРАММА «Поддержка местных инициатив граждан Почепского района на 2017-2020 годы»</vt:lpstr>
      <vt:lpstr>ИСТОЧНИКИ ВНУТРЕННЕГО ФИНАНСИРОВАНИЯ ДЕФИЦИТА РАЙОННОГО БЮДЖЕТА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1PC-Rebik</cp:lastModifiedBy>
  <cp:revision>173</cp:revision>
  <cp:lastPrinted>2018-02-02T08:42:04Z</cp:lastPrinted>
  <dcterms:created xsi:type="dcterms:W3CDTF">2016-12-15T14:31:48Z</dcterms:created>
  <dcterms:modified xsi:type="dcterms:W3CDTF">2018-02-02T09:25:12Z</dcterms:modified>
</cp:coreProperties>
</file>