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drawings/drawing7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9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10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12" r:id="rId13"/>
    <p:sldId id="305" r:id="rId14"/>
    <p:sldId id="313" r:id="rId15"/>
    <p:sldId id="314" r:id="rId16"/>
    <p:sldId id="315" r:id="rId17"/>
    <p:sldId id="316" r:id="rId18"/>
    <p:sldId id="317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660"/>
  </p:normalViewPr>
  <p:slideViewPr>
    <p:cSldViewPr>
      <p:cViewPr varScale="1">
        <p:scale>
          <a:sx n="109" d="100"/>
          <a:sy n="109" d="100"/>
        </p:scale>
        <p:origin x="161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109289747612"/>
          <c:y val="9.6970193073791511E-2"/>
          <c:w val="0.57312917657634599"/>
          <c:h val="0.8522634418577577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1602301.5</c:v>
                </c:pt>
                <c:pt idx="1">
                  <c:v>1651389.3</c:v>
                </c:pt>
                <c:pt idx="2">
                  <c:v>-49087.8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DE-4D8B-94DD-B96DEDD2EBF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1188444.7</c:v>
                </c:pt>
                <c:pt idx="1">
                  <c:v>1193298.3</c:v>
                </c:pt>
                <c:pt idx="2">
                  <c:v>-4853.6000000000004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DE-4D8B-94DD-B96DEDD2EB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2555264"/>
        <c:axId val="42556800"/>
        <c:axId val="0"/>
      </c:bar3DChart>
      <c:catAx>
        <c:axId val="42555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2556800"/>
        <c:crosses val="autoZero"/>
        <c:auto val="1"/>
        <c:lblAlgn val="ctr"/>
        <c:lblOffset val="100"/>
        <c:noMultiLvlLbl val="0"/>
      </c:catAx>
      <c:valAx>
        <c:axId val="42556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555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1573-40AE-8E9B-1B97685D08D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1573-40AE-8E9B-1B97685D08D5}"/>
              </c:ext>
            </c:extLst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73-40AE-8E9B-1B97685D08D5}"/>
                </c:ext>
              </c:extLst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573-40AE-8E9B-1B97685D08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 2024 ГОД</c:v>
                </c:pt>
                <c:pt idx="1">
                  <c:v>ЗА 2025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73-40AE-8E9B-1B97685D08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8675072"/>
        <c:axId val="48676864"/>
        <c:axId val="0"/>
      </c:bar3DChart>
      <c:catAx>
        <c:axId val="48675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8676864"/>
        <c:crosses val="autoZero"/>
        <c:auto val="1"/>
        <c:lblAlgn val="ctr"/>
        <c:lblOffset val="100"/>
        <c:noMultiLvlLbl val="0"/>
      </c:catAx>
      <c:valAx>
        <c:axId val="4867686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867507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404F-4931-A3B9-7951B128EE34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404F-4931-A3B9-7951B128EE34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2-404F-4931-A3B9-7951B128EE34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3-404F-4931-A3B9-7951B128EE34}"/>
              </c:ext>
            </c:extLst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04F-4931-A3B9-7951B128EE34}"/>
              </c:ext>
            </c:extLst>
          </c:dPt>
          <c:dLbls>
            <c:dLbl>
              <c:idx val="1"/>
              <c:layout>
                <c:manualLayout>
                  <c:x val="0.3593322913147492"/>
                  <c:y val="-5.2866714547190035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4F-4931-A3B9-7951B128EE34}"/>
                </c:ext>
              </c:extLst>
            </c:dLbl>
            <c:dLbl>
              <c:idx val="2"/>
              <c:layout>
                <c:manualLayout>
                  <c:x val="-6.6334852778683201E-2"/>
                  <c:y val="-0.13503271017759239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04F-4931-A3B9-7951B128EE34}"/>
                </c:ext>
              </c:extLst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4F-4931-A3B9-7951B128EE34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0.0</c:formatCode>
                <c:ptCount val="4"/>
                <c:pt idx="0">
                  <c:v>2.5859535703790777</c:v>
                </c:pt>
                <c:pt idx="1">
                  <c:v>86.511901263590943</c:v>
                </c:pt>
                <c:pt idx="2">
                  <c:v>6.6411989421099031</c:v>
                </c:pt>
                <c:pt idx="3">
                  <c:v>4.2609462239200706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04F-4931-A3B9-7951B128EE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0"/>
          <c:w val="0.43058252160878041"/>
          <c:h val="0.99976350584318707"/>
        </c:manualLayout>
      </c:layout>
      <c:overlay val="1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0-5400-48F7-B055-FB80E55F6377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5400-48F7-B055-FB80E55F6377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2-5400-48F7-B055-FB80E55F6377}"/>
              </c:ext>
            </c:extLst>
          </c:dPt>
          <c:dPt>
            <c:idx val="7"/>
            <c:bubble3D val="0"/>
            <c:explosion val="10"/>
            <c:extLst>
              <c:ext xmlns:c16="http://schemas.microsoft.com/office/drawing/2014/chart" uri="{C3380CC4-5D6E-409C-BE32-E72D297353CC}">
                <c16:uniqueId val="{00000003-5400-48F7-B055-FB80E55F6377}"/>
              </c:ext>
            </c:extLst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400-48F7-B055-FB80E55F6377}"/>
              </c:ext>
            </c:extLst>
          </c:dPt>
          <c:dLbls>
            <c:dLbl>
              <c:idx val="1"/>
              <c:layout>
                <c:manualLayout>
                  <c:x val="-4.5630905070400282E-2"/>
                  <c:y val="7.3205393811851358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00-48F7-B055-FB80E55F6377}"/>
                </c:ext>
              </c:extLst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400-48F7-B055-FB80E55F6377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Лист1!$A$3:$A$8</c:f>
              <c:strCache>
                <c:ptCount val="6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негативное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</c:strCache>
            </c:strRef>
          </c:cat>
          <c:val>
            <c:numRef>
              <c:f>Лист1!$B$3:$B$8</c:f>
              <c:numCache>
                <c:formatCode>0.0</c:formatCode>
                <c:ptCount val="6"/>
                <c:pt idx="0">
                  <c:v>17.428571428571427</c:v>
                </c:pt>
                <c:pt idx="1">
                  <c:v>25.714285714285712</c:v>
                </c:pt>
                <c:pt idx="2">
                  <c:v>4.2857142857142856</c:v>
                </c:pt>
                <c:pt idx="3">
                  <c:v>17.714285714285715</c:v>
                </c:pt>
                <c:pt idx="4">
                  <c:v>33.428571428571423</c:v>
                </c:pt>
                <c:pt idx="5">
                  <c:v>1.4285714285714286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400-48F7-B055-FB80E55F63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DF7A-4F2F-B643-24C4F8A61071}"/>
              </c:ext>
            </c:extLst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DF7A-4F2F-B643-24C4F8A61071}"/>
              </c:ext>
            </c:extLst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7A-4F2F-B643-24C4F8A61071}"/>
                </c:ext>
              </c:extLst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F7A-4F2F-B643-24C4F8A610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364.9</c:v>
                </c:pt>
                <c:pt idx="1">
                  <c:v>375.3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7A-4F2F-B643-24C4F8A610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49283840"/>
        <c:axId val="49285376"/>
        <c:axId val="0"/>
      </c:bar3DChart>
      <c:catAx>
        <c:axId val="4928384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285376"/>
        <c:crosses val="autoZero"/>
        <c:auto val="1"/>
        <c:lblAlgn val="ctr"/>
        <c:lblOffset val="100"/>
        <c:noMultiLvlLbl val="0"/>
      </c:catAx>
      <c:valAx>
        <c:axId val="49285376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9283840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DE08-435F-811E-C0344E156C5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DE08-435F-811E-C0344E156C54}"/>
              </c:ext>
            </c:extLst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E08-435F-811E-C0344E156C54}"/>
                </c:ext>
              </c:extLst>
            </c:dLbl>
            <c:dLbl>
              <c:idx val="1"/>
              <c:layout>
                <c:manualLayout>
                  <c:x val="-1.2719280329595789E-2"/>
                  <c:y val="0.407177474014536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95962037340148"/>
                      <c:h val="0.106082476779119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E08-435F-811E-C0344E156C54}"/>
                </c:ext>
              </c:extLst>
            </c:dLbl>
            <c:dLbl>
              <c:idx val="2"/>
              <c:layout>
                <c:manualLayout>
                  <c:x val="2.4753916423924664E-2"/>
                  <c:y val="0.414669565083229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332021386214716"/>
                      <c:h val="0.124309706466253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DE08-435F-811E-C0344E156C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факт за 2024 год</c:v>
                </c:pt>
                <c:pt idx="1">
                  <c:v>план на 2025 год</c:v>
                </c:pt>
                <c:pt idx="2">
                  <c:v>факт за 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898.8</c:v>
                </c:pt>
                <c:pt idx="1">
                  <c:v>1468.1</c:v>
                </c:pt>
                <c:pt idx="2">
                  <c:v>1020.8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E08-435F-811E-C0344E156C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5756672"/>
        <c:axId val="55758208"/>
        <c:axId val="0"/>
      </c:bar3DChart>
      <c:catAx>
        <c:axId val="55756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55758208"/>
        <c:crosses val="autoZero"/>
        <c:auto val="1"/>
        <c:lblAlgn val="ctr"/>
        <c:lblOffset val="100"/>
        <c:noMultiLvlLbl val="0"/>
      </c:catAx>
      <c:valAx>
        <c:axId val="5575820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75667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C013-4A37-B383-BDDFB7F9E1E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C013-4A37-B383-BDDFB7F9E1EC}"/>
              </c:ext>
            </c:extLst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13-4A37-B383-BDDFB7F9E1EC}"/>
                </c:ext>
              </c:extLst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13-4A37-B383-BDDFB7F9E1EC}"/>
                </c:ext>
              </c:extLst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013-4A37-B383-BDDFB7F9E1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факт за 2024 год</c:v>
                </c:pt>
                <c:pt idx="1">
                  <c:v>план на 2025 год</c:v>
                </c:pt>
                <c:pt idx="2">
                  <c:v>факт за 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75.8</c:v>
                </c:pt>
                <c:pt idx="1">
                  <c:v>85.8</c:v>
                </c:pt>
                <c:pt idx="2">
                  <c:v>80.400000000000006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013-4A37-B383-BDDFB7F9E1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5776768"/>
        <c:axId val="55778304"/>
        <c:axId val="0"/>
      </c:bar3DChart>
      <c:catAx>
        <c:axId val="5577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55778304"/>
        <c:crosses val="autoZero"/>
        <c:auto val="1"/>
        <c:lblAlgn val="ctr"/>
        <c:lblOffset val="100"/>
        <c:noMultiLvlLbl val="0"/>
      </c:catAx>
      <c:valAx>
        <c:axId val="5577830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77676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DCB6-4381-A8A4-275EC684167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DCB6-4381-A8A4-275EC6841671}"/>
              </c:ext>
            </c:extLst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B6-4381-A8A4-275EC6841671}"/>
                </c:ext>
              </c:extLst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B6-4381-A8A4-275EC6841671}"/>
                </c:ext>
              </c:extLst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CB6-4381-A8A4-275EC68416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факт за 2024 год</c:v>
                </c:pt>
                <c:pt idx="1">
                  <c:v>план на 2025 год</c:v>
                </c:pt>
                <c:pt idx="2">
                  <c:v>факт за 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156.6</c:v>
                </c:pt>
                <c:pt idx="1">
                  <c:v>97.3</c:v>
                </c:pt>
                <c:pt idx="2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CB6-4381-A8A4-275EC68416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5611776"/>
        <c:axId val="55613312"/>
        <c:axId val="0"/>
      </c:bar3DChart>
      <c:catAx>
        <c:axId val="55611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55613312"/>
        <c:crosses val="autoZero"/>
        <c:auto val="1"/>
        <c:lblAlgn val="ctr"/>
        <c:lblOffset val="100"/>
        <c:noMultiLvlLbl val="0"/>
      </c:catAx>
      <c:valAx>
        <c:axId val="5561331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61177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20D1-4EF4-B48B-A694F265B3F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20D1-4EF4-B48B-A694F265B3FB}"/>
              </c:ext>
            </c:extLst>
          </c:dPt>
          <c:dPt>
            <c:idx val="3"/>
            <c:bubble3D val="0"/>
            <c:explosion val="3"/>
            <c:extLst>
              <c:ext xmlns:c16="http://schemas.microsoft.com/office/drawing/2014/chart" uri="{C3380CC4-5D6E-409C-BE32-E72D297353CC}">
                <c16:uniqueId val="{00000002-20D1-4EF4-B48B-A694F265B3FB}"/>
              </c:ext>
            </c:extLst>
          </c:dPt>
          <c:dPt>
            <c:idx val="7"/>
            <c:bubble3D val="0"/>
            <c:explosion val="10"/>
            <c:extLst>
              <c:ext xmlns:c16="http://schemas.microsoft.com/office/drawing/2014/chart" uri="{C3380CC4-5D6E-409C-BE32-E72D297353CC}">
                <c16:uniqueId val="{00000003-20D1-4EF4-B48B-A694F265B3FB}"/>
              </c:ext>
            </c:extLst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0D1-4EF4-B48B-A694F265B3FB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Физическая культура и спорт</c:v>
                </c:pt>
              </c:strCache>
            </c:strRef>
          </c:cat>
          <c:val>
            <c:numRef>
              <c:f>Лист1!$B$3:$B$10</c:f>
              <c:numCache>
                <c:formatCode>0.0</c:formatCode>
                <c:ptCount val="8"/>
                <c:pt idx="0">
                  <c:v>69.580975954738335</c:v>
                </c:pt>
                <c:pt idx="1">
                  <c:v>7.1074964639321072</c:v>
                </c:pt>
                <c:pt idx="2">
                  <c:v>3.9780763790664779</c:v>
                </c:pt>
                <c:pt idx="3">
                  <c:v>2.1128005657708626</c:v>
                </c:pt>
                <c:pt idx="4">
                  <c:v>7.5760254596888261</c:v>
                </c:pt>
                <c:pt idx="5">
                  <c:v>8.4600424328147099</c:v>
                </c:pt>
                <c:pt idx="6">
                  <c:v>0.54809052333804809</c:v>
                </c:pt>
                <c:pt idx="7">
                  <c:v>4.623408769448373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0D1-4EF4-B48B-A694F265B3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8D34-491B-8470-37750DC99C2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8D34-491B-8470-37750DC99C22}"/>
              </c:ext>
            </c:extLst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34-491B-8470-37750DC99C22}"/>
                </c:ext>
              </c:extLst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34-491B-8470-37750DC99C22}"/>
                </c:ext>
              </c:extLst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34-491B-8470-37750DC99C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Факт за 2024 год</c:v>
                </c:pt>
                <c:pt idx="1">
                  <c:v>План за 2025 год</c:v>
                </c:pt>
                <c:pt idx="2">
                  <c:v>Факт за 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676.6</c:v>
                </c:pt>
                <c:pt idx="1">
                  <c:v>812</c:v>
                </c:pt>
                <c:pt idx="2">
                  <c:v>787.1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D34-491B-8470-37750DC99C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55901568"/>
        <c:axId val="56165504"/>
        <c:axId val="0"/>
      </c:bar3DChart>
      <c:catAx>
        <c:axId val="55901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6165504"/>
        <c:crosses val="autoZero"/>
        <c:auto val="1"/>
        <c:lblAlgn val="ctr"/>
        <c:lblOffset val="100"/>
        <c:noMultiLvlLbl val="0"/>
      </c:catAx>
      <c:valAx>
        <c:axId val="5616550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90156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  <c:extLst>
              <c:ext xmlns:c16="http://schemas.microsoft.com/office/drawing/2014/chart" uri="{C3380CC4-5D6E-409C-BE32-E72D297353CC}">
                <c16:uniqueId val="{00000001-0780-48BE-BE21-D0E300659C2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0780-48BE-BE21-D0E300659C2D}"/>
              </c:ext>
            </c:extLst>
          </c:dPt>
          <c:dPt>
            <c:idx val="3"/>
            <c:bubble3D val="0"/>
            <c:explosion val="30"/>
            <c:extLst>
              <c:ext xmlns:c16="http://schemas.microsoft.com/office/drawing/2014/chart" uri="{C3380CC4-5D6E-409C-BE32-E72D297353CC}">
                <c16:uniqueId val="{00000003-0780-48BE-BE21-D0E300659C2D}"/>
              </c:ext>
            </c:extLst>
          </c:dPt>
          <c:dPt>
            <c:idx val="4"/>
            <c:bubble3D val="0"/>
            <c:explosion val="0"/>
            <c:extLst>
              <c:ext xmlns:c16="http://schemas.microsoft.com/office/drawing/2014/chart" uri="{C3380CC4-5D6E-409C-BE32-E72D297353CC}">
                <c16:uniqueId val="{00000004-0780-48BE-BE21-D0E300659C2D}"/>
              </c:ext>
            </c:extLst>
          </c:dPt>
          <c:dPt>
            <c:idx val="7"/>
            <c:bubble3D val="0"/>
            <c:explosion val="10"/>
            <c:extLst>
              <c:ext xmlns:c16="http://schemas.microsoft.com/office/drawing/2014/chart" uri="{C3380CC4-5D6E-409C-BE32-E72D297353CC}">
                <c16:uniqueId val="{00000005-0780-48BE-BE21-D0E300659C2D}"/>
              </c:ext>
            </c:extLst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780-48BE-BE21-D0E300659C2D}"/>
              </c:ext>
            </c:extLst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80-48BE-BE21-D0E300659C2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24 школы</c:v>
                </c:pt>
                <c:pt idx="1">
                  <c:v>Дошкольное образование: содержание 16 детских садов: 6 городских и 10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472.8</c:v>
                </c:pt>
                <c:pt idx="1">
                  <c:v>187.4</c:v>
                </c:pt>
                <c:pt idx="2">
                  <c:v>94.3</c:v>
                </c:pt>
                <c:pt idx="3">
                  <c:v>1.9</c:v>
                </c:pt>
                <c:pt idx="4">
                  <c:v>30.7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780-48BE-BE21-D0E300659C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4178916632874974"/>
          <c:y val="2.007796677145852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53B7-41B3-8F2A-54E9BB2A42A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53B7-41B3-8F2A-54E9BB2A42AB}"/>
              </c:ext>
            </c:extLst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1159,5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B7-41B3-8F2A-54E9BB2A42AB}"/>
                </c:ext>
              </c:extLst>
            </c:dLbl>
            <c:dLbl>
              <c:idx val="1"/>
              <c:layout>
                <c:manualLayout>
                  <c:x val="7.0344849899923442E-2"/>
                  <c:y val="-4.646892398439499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1188,4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3B7-41B3-8F2A-54E9BB2A42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 2024 год</c:v>
                </c:pt>
                <c:pt idx="1">
                  <c:v>за 2025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1159.5</c:v>
                </c:pt>
                <c:pt idx="1">
                  <c:v>1188.4000000000001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B7-41B3-8F2A-54E9BB2A42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3897600"/>
        <c:axId val="43899136"/>
        <c:axId val="0"/>
      </c:bar3DChart>
      <c:catAx>
        <c:axId val="43897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3899136"/>
        <c:crosses val="autoZero"/>
        <c:auto val="1"/>
        <c:lblAlgn val="ctr"/>
        <c:lblOffset val="100"/>
        <c:noMultiLvlLbl val="0"/>
      </c:catAx>
      <c:valAx>
        <c:axId val="4389913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89760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4134-469A-98AF-DBD511F4741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4134-469A-98AF-DBD511F47419}"/>
              </c:ext>
            </c:extLst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34-469A-98AF-DBD511F47419}"/>
                </c:ext>
              </c:extLst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34-469A-98AF-DBD511F47419}"/>
                </c:ext>
              </c:extLst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134-469A-98AF-DBD511F474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Факт за 2024 год</c:v>
                </c:pt>
                <c:pt idx="1">
                  <c:v>План за 2025 год</c:v>
                </c:pt>
                <c:pt idx="2">
                  <c:v>Факт за 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124.7</c:v>
                </c:pt>
                <c:pt idx="1">
                  <c:v>380.8</c:v>
                </c:pt>
                <c:pt idx="2">
                  <c:v>95.7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134-469A-98AF-DBD511F474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56294784"/>
        <c:axId val="49022080"/>
        <c:axId val="0"/>
      </c:bar3DChart>
      <c:catAx>
        <c:axId val="56294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9022080"/>
        <c:crosses val="autoZero"/>
        <c:auto val="1"/>
        <c:lblAlgn val="ctr"/>
        <c:lblOffset val="100"/>
        <c:noMultiLvlLbl val="0"/>
      </c:catAx>
      <c:valAx>
        <c:axId val="490220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629478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95,7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95,7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FE7C-4C99-BBAF-072ECB4D00E9}"/>
              </c:ext>
            </c:extLst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FE7C-4C99-BBAF-072ECB4D00E9}"/>
              </c:ext>
            </c:extLst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7C-4C99-BBAF-072ECB4D00E9}"/>
                </c:ext>
              </c:extLst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7C-4C99-BBAF-072ECB4D00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35.5</c:v>
                </c:pt>
                <c:pt idx="1">
                  <c:v>31.6</c:v>
                </c:pt>
                <c:pt idx="2">
                  <c:v>7.2</c:v>
                </c:pt>
                <c:pt idx="3">
                  <c:v>21.4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7C-4C99-BBAF-072ECB4D00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CA2C-4F6B-B540-EFFFB9E6524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CA2C-4F6B-B540-EFFFB9E65242}"/>
              </c:ext>
            </c:extLst>
          </c:dPt>
          <c:dLbls>
            <c:dLbl>
              <c:idx val="0"/>
              <c:layout>
                <c:manualLayout>
                  <c:x val="2.8912998737845159E-2"/>
                  <c:y val="0.195381317610870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2C-4F6B-B540-EFFFB9E65242}"/>
                </c:ext>
              </c:extLst>
            </c:dLbl>
            <c:dLbl>
              <c:idx val="1"/>
              <c:layout>
                <c:manualLayout>
                  <c:x val="2.6021698864060642E-2"/>
                  <c:y val="0.1944509259923639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154,4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2C-4F6B-B540-EFFFB9E65242}"/>
                </c:ext>
              </c:extLst>
            </c:dLbl>
            <c:dLbl>
              <c:idx val="2"/>
              <c:layout>
                <c:manualLayout>
                  <c:x val="2.0238985285788023E-2"/>
                  <c:y val="0.14289738042374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A2C-4F6B-B540-EFFFB9E652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Факт за 2024 год</c:v>
                </c:pt>
                <c:pt idx="1">
                  <c:v>План за 2025 год</c:v>
                </c:pt>
                <c:pt idx="2">
                  <c:v>Факт за 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53.2</c:v>
                </c:pt>
                <c:pt idx="1">
                  <c:v>223</c:v>
                </c:pt>
                <c:pt idx="2">
                  <c:v>85.7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A2C-4F6B-B540-EFFFB9E652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55411072"/>
        <c:axId val="55412608"/>
        <c:axId val="0"/>
      </c:bar3DChart>
      <c:catAx>
        <c:axId val="55411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5412608"/>
        <c:crosses val="autoZero"/>
        <c:auto val="1"/>
        <c:lblAlgn val="ctr"/>
        <c:lblOffset val="100"/>
        <c:noMultiLvlLbl val="0"/>
      </c:catAx>
      <c:valAx>
        <c:axId val="5541260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41107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1193,3(млн.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3E0B-4292-AA9A-ED6346022896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3E0B-4292-AA9A-ED6346022896}"/>
              </c:ext>
            </c:extLst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en-US" baseline="0" dirty="0" smtClean="0"/>
                      <a:t>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0B-4292-AA9A-ED6346022896}"/>
                </c:ext>
              </c:extLst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en-US" dirty="0" smtClean="0"/>
                      <a:t>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0B-4292-AA9A-ED63460228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Лист1!$A$3:$A$4</c:f>
              <c:strCache>
                <c:ptCount val="2"/>
                <c:pt idx="0">
                  <c:v>Муниципальные программы 1180,1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1180.0999999999999</c:v>
                </c:pt>
                <c:pt idx="1">
                  <c:v>13.2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0B-4292-AA9A-ED6346022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64488229240977"/>
          <c:y val="5.570494140285568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DAC6-444E-8E65-2FAE7B16CDC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DAC6-444E-8E65-2FAE7B16CDCD}"/>
              </c:ext>
            </c:extLst>
          </c:dPt>
          <c:dLbls>
            <c:dLbl>
              <c:idx val="0"/>
              <c:layout>
                <c:manualLayout>
                  <c:x val="0.45100927031424048"/>
                  <c:y val="-6.06330045706621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1193,3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AC6-444E-8E65-2FAE7B16CDCD}"/>
                </c:ext>
              </c:extLst>
            </c:dLbl>
            <c:dLbl>
              <c:idx val="1"/>
              <c:layout>
                <c:manualLayout>
                  <c:x val="-0.51898263457771232"/>
                  <c:y val="4.29824146532833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1131,2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AC6-444E-8E65-2FAE7B16CD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 2024 год</c:v>
                </c:pt>
                <c:pt idx="1">
                  <c:v>за 2025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1131.2</c:v>
                </c:pt>
                <c:pt idx="1">
                  <c:v>1193.3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C6-444E-8E65-2FAE7B16C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4294144"/>
        <c:axId val="44295680"/>
        <c:axId val="0"/>
      </c:bar3DChart>
      <c:catAx>
        <c:axId val="44294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4295680"/>
        <c:crosses val="autoZero"/>
        <c:auto val="1"/>
        <c:lblAlgn val="ctr"/>
        <c:lblOffset val="100"/>
        <c:noMultiLvlLbl val="0"/>
      </c:catAx>
      <c:valAx>
        <c:axId val="442956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29414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53D8-466E-8AEA-6C083000820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53D8-466E-8AEA-6C0830008207}"/>
              </c:ext>
            </c:extLst>
          </c:dPt>
          <c:cat>
            <c:strRef>
              <c:f>Лист1!$A$2:$A$3</c:f>
              <c:strCache>
                <c:ptCount val="2"/>
                <c:pt idx="0">
                  <c:v>за 2024 год</c:v>
                </c:pt>
                <c:pt idx="1">
                  <c:v>за 2025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28.3</c:v>
                </c:pt>
                <c:pt idx="1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D8-466E-8AEA-6C08300082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4613632"/>
        <c:axId val="44615168"/>
        <c:axId val="0"/>
      </c:bar3DChart>
      <c:catAx>
        <c:axId val="44613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4615168"/>
        <c:crosses val="autoZero"/>
        <c:auto val="1"/>
        <c:lblAlgn val="ctr"/>
        <c:lblOffset val="100"/>
        <c:noMultiLvlLbl val="0"/>
      </c:catAx>
      <c:valAx>
        <c:axId val="4461516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61363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B86E-4A24-B379-31B5EBFE96F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B86E-4A24-B379-31B5EBFE96FF}"/>
              </c:ext>
            </c:extLst>
          </c:dPt>
          <c:dLbls>
            <c:dLbl>
              <c:idx val="0"/>
              <c:layout>
                <c:manualLayout>
                  <c:x val="-0.1653513623856111"/>
                  <c:y val="0.1275427071209789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1602,3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6E-4A24-B379-31B5EBFE96FF}"/>
                </c:ext>
              </c:extLst>
            </c:dLbl>
            <c:dLbl>
              <c:idx val="1"/>
              <c:layout>
                <c:manualLayout>
                  <c:x val="5.1421497141594573E-2"/>
                  <c:y val="-7.4608499453789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1188,4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6E-4A24-B379-31B5EBFE96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1573.1</c:v>
                </c:pt>
                <c:pt idx="1">
                  <c:v>1139.7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6E-4A24-B379-31B5EBFE96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4325888"/>
        <c:axId val="44327680"/>
        <c:axId val="0"/>
      </c:bar3DChart>
      <c:catAx>
        <c:axId val="4432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4327680"/>
        <c:crosses val="autoZero"/>
        <c:auto val="1"/>
        <c:lblAlgn val="ctr"/>
        <c:lblOffset val="100"/>
        <c:noMultiLvlLbl val="0"/>
      </c:catAx>
      <c:valAx>
        <c:axId val="443276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32588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94E2-4772-B992-18FBC7B4A84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94E2-4772-B992-18FBC7B4A84B}"/>
              </c:ext>
            </c:extLst>
          </c:dPt>
          <c:dLbls>
            <c:dLbl>
              <c:idx val="0"/>
              <c:layout>
                <c:manualLayout>
                  <c:x val="0.18878566780597034"/>
                  <c:y val="7.461832231486138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364,9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E2-4772-B992-18FBC7B4A84B}"/>
                </c:ext>
              </c:extLst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375,3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E2-4772-B992-18FBC7B4A8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337.6</c:v>
                </c:pt>
                <c:pt idx="1">
                  <c:v>353.4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E2-4772-B992-18FBC7B4A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4441984"/>
        <c:axId val="44443520"/>
        <c:axId val="0"/>
      </c:bar3DChart>
      <c:catAx>
        <c:axId val="44441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4443520"/>
        <c:crosses val="autoZero"/>
        <c:auto val="1"/>
        <c:lblAlgn val="ctr"/>
        <c:lblOffset val="100"/>
        <c:noMultiLvlLbl val="0"/>
      </c:catAx>
      <c:valAx>
        <c:axId val="4444352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44198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0E3D-45A9-BB7F-52F532AE727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0E3D-45A9-BB7F-52F532AE7274}"/>
              </c:ext>
            </c:extLst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1237,4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3D-45A9-BB7F-52F532AE7274}"/>
                </c:ext>
              </c:extLst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813,1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3D-45A9-BB7F-52F532AE72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1235.4000000000001</c:v>
                </c:pt>
                <c:pt idx="1">
                  <c:v>806.1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3D-45A9-BB7F-52F532AE72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4791296"/>
        <c:axId val="44792832"/>
        <c:axId val="0"/>
      </c:bar3DChart>
      <c:catAx>
        <c:axId val="44791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4792832"/>
        <c:crosses val="autoZero"/>
        <c:auto val="1"/>
        <c:lblAlgn val="ctr"/>
        <c:lblOffset val="100"/>
        <c:noMultiLvlLbl val="0"/>
      </c:catAx>
      <c:valAx>
        <c:axId val="4479283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79129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C85A-4730-8ECE-E4EE724A6704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C85A-4730-8ECE-E4EE724A6704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2-C85A-4730-8ECE-E4EE724A6704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3-C85A-4730-8ECE-E4EE724A6704}"/>
              </c:ext>
            </c:extLst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85A-4730-8ECE-E4EE724A6704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0.0</c:formatCode>
                <c:ptCount val="3"/>
                <c:pt idx="0">
                  <c:v>2.9451363177381351</c:v>
                </c:pt>
                <c:pt idx="1">
                  <c:v>28.635139683608212</c:v>
                </c:pt>
                <c:pt idx="2">
                  <c:v>68.419723998653652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85A-4730-8ECE-E4EE724A67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1-2BD6-4FA6-81A5-C5D36F374A1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  <c:extLst>
              <c:ext xmlns:c16="http://schemas.microsoft.com/office/drawing/2014/chart" uri="{C3380CC4-5D6E-409C-BE32-E72D297353CC}">
                <c16:uniqueId val="{00000003-2BD6-4FA6-81A5-C5D36F374A14}"/>
              </c:ext>
            </c:extLst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BD6-4FA6-81A5-C5D36F374A14}"/>
                </c:ext>
              </c:extLst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D6-4FA6-81A5-C5D36F374A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 2024 ГОД</c:v>
                </c:pt>
                <c:pt idx="1">
                  <c:v>ЗА 2025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334.1</c:v>
                </c:pt>
                <c:pt idx="1">
                  <c:v>340.3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D6-4FA6-81A5-C5D36F374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4860160"/>
        <c:axId val="44861696"/>
        <c:axId val="0"/>
      </c:bar3DChart>
      <c:catAx>
        <c:axId val="44860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4861696"/>
        <c:crosses val="autoZero"/>
        <c:auto val="1"/>
        <c:lblAlgn val="ctr"/>
        <c:lblOffset val="100"/>
        <c:noMultiLvlLbl val="0"/>
      </c:catAx>
      <c:valAx>
        <c:axId val="4486169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86016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0.38855</cdr:x>
      <cdr:y>0.03931</cdr:y>
    </cdr:from>
    <cdr:to>
      <cdr:x>0.74906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25359" y="162059"/>
          <a:ext cx="1693639" cy="4581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+101,2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-68,7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0.39936</cdr:x>
      <cdr:y>0.05163</cdr:y>
    </cdr:from>
    <cdr:to>
      <cdr:x>0.78012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76159" y="212859"/>
          <a:ext cx="1788761" cy="4073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+256,1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-285,1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704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09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44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355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87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305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934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479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264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7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892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3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08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802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08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480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8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074F12-AA26-4AC8-9962-C36BB8F32554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0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5293" y="985720"/>
            <a:ext cx="8077810" cy="3970330"/>
          </a:xfrm>
          <a:ln>
            <a:solidFill>
              <a:schemeClr val="accent4"/>
            </a:solidFill>
          </a:ln>
        </p:spPr>
        <p:txBody>
          <a:bodyPr>
            <a:noAutofit/>
          </a:bodyPr>
          <a:lstStyle/>
          <a:p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БЮДЖЕТ ДЛЯ ГРАЖДАН </a:t>
            </a:r>
            <a:b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 материалам отчета об исполнении бюджета </a:t>
            </a:r>
            <a:r>
              <a:rPr lang="ru-RU" sz="4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Почепского</a:t>
            </a:r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муниципального района Брянской области за </a:t>
            </a: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2025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2854" y="0"/>
            <a:ext cx="9103300" cy="83301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</a:t>
            </a:r>
            <a:r>
              <a:rPr lang="ru-RU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 МУНИЦИПАЛЬНОГО РАЙОНА БРЯНСКОЙ ОБЛАСТИ В 2024 – 2025 ГОДАХ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dirty="0"/>
              <a:t>(млн. </a:t>
            </a:r>
            <a:r>
              <a:rPr lang="ru-RU" dirty="0" smtClean="0"/>
              <a:t>руб./%)</a:t>
            </a:r>
            <a:endParaRPr lang="ru-RU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2577522"/>
              </p:ext>
            </p:extLst>
          </p:nvPr>
        </p:nvGraphicFramePr>
        <p:xfrm>
          <a:off x="-15933" y="985720"/>
          <a:ext cx="4637785" cy="3970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25301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28,9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870857892"/>
              </p:ext>
            </p:extLst>
          </p:nvPr>
        </p:nvGraphicFramePr>
        <p:xfrm>
          <a:off x="4724706" y="985721"/>
          <a:ext cx="4435228" cy="397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731049" y="1596264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62,1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341879038"/>
              </p:ext>
            </p:extLst>
          </p:nvPr>
        </p:nvGraphicFramePr>
        <p:xfrm>
          <a:off x="3503064" y="5261459"/>
          <a:ext cx="5461425" cy="1221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</a:t>
            </a:r>
            <a:r>
              <a:rPr lang="ru-RU" b="1" i="1" dirty="0" err="1">
                <a:solidFill>
                  <a:schemeClr val="accent2">
                    <a:lumMod val="50000"/>
                  </a:schemeClr>
                </a:solidFill>
              </a:rPr>
              <a:t>Почепского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 муниципального района Брянской области </a:t>
            </a:r>
            <a:r>
              <a:rPr lang="ru-RU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2025 ГОД</a:t>
            </a:r>
            <a:endParaRPr lang="ru-RU" sz="4000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1 126 798,5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1 602 301,5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1 193 298,3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</a:t>
            </a:r>
            <a:r>
              <a:rPr lang="ru-RU" b="1" i="1" dirty="0" smtClean="0">
                <a:solidFill>
                  <a:srgbClr val="FF0000"/>
                </a:solidFill>
              </a:rPr>
              <a:t>2025 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1188,4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8965" y="1075557"/>
            <a:ext cx="2002145" cy="6127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340, 3 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35,0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813,1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59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24232"/>
            <a:ext cx="8856891" cy="610821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</a:t>
            </a:r>
            <a:r>
              <a:rPr lang="ru-RU" sz="23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«ПОЧЕПСКИЙ </a:t>
            </a:r>
            <a:r>
              <a:rPr lang="ru-RU" sz="23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РАЙОН» В 2025 ГОДУ  </a:t>
            </a:r>
            <a:r>
              <a:rPr lang="ru-RU" sz="2400" dirty="0">
                <a:solidFill>
                  <a:srgbClr val="92D050"/>
                </a:solidFill>
              </a:rPr>
              <a:t>(млн.</a:t>
            </a:r>
            <a:r>
              <a:rPr lang="ru-RU" sz="2400" dirty="0"/>
              <a:t>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005706388"/>
              </p:ext>
            </p:extLst>
          </p:nvPr>
        </p:nvGraphicFramePr>
        <p:xfrm>
          <a:off x="0" y="1138425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74,2%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089908599"/>
              </p:ext>
            </p:extLst>
          </p:nvPr>
        </p:nvGraphicFramePr>
        <p:xfrm>
          <a:off x="4724705" y="1137898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102,9%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24228864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65,7%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2025 году, %</a:t>
            </a:r>
            <a:endParaRPr lang="ru-RU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3635466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9548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3647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0172" y="48130"/>
            <a:ext cx="8480273" cy="638506"/>
          </a:xfrm>
          <a:ln>
            <a:solidFill>
              <a:schemeClr val="tx1"/>
            </a:solidFill>
          </a:ln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НАЛОГОВЫХ И НЕНАЛОГОВЫХ ДОХОДОВ ЗА 2024 - 2025 ГОДЫ  </a:t>
            </a:r>
            <a:r>
              <a:rPr lang="ru-RU" dirty="0"/>
              <a:t>(млн. </a:t>
            </a:r>
            <a:r>
              <a:rPr lang="ru-RU" dirty="0" err="1" smtClean="0"/>
              <a:t>руб</a:t>
            </a:r>
            <a:r>
              <a:rPr lang="ru-RU" dirty="0" smtClean="0"/>
              <a:t>)</a:t>
            </a:r>
            <a:endParaRPr lang="ru-RU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284100751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15427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+1,9%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199195846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+84,2%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2024 году к уровню предыдущего года составил 101,9%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2024 году к уровню предыдущего года составил 184,2%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81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2025 году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238741"/>
              </p:ext>
            </p:extLst>
          </p:nvPr>
        </p:nvGraphicFramePr>
        <p:xfrm>
          <a:off x="219908" y="1443835"/>
          <a:ext cx="8704184" cy="5158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7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70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46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364,9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375,3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331,3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340,3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287,9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294,4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22,9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22,6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33,6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35,0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11,4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2739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33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2025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5538124"/>
              </p:ext>
            </p:extLst>
          </p:nvPr>
        </p:nvGraphicFramePr>
        <p:xfrm>
          <a:off x="344087" y="985720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1211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2025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1153053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9356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334419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680310"/>
            <a:ext cx="8236920" cy="5650085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b="1" i="1" dirty="0"/>
              <a:t>Отчет об исполнении бюджета </a:t>
            </a:r>
            <a:r>
              <a:rPr lang="ru-RU" sz="2800" b="1" i="1" dirty="0" err="1"/>
              <a:t>Почепского</a:t>
            </a:r>
            <a:r>
              <a:rPr lang="ru-RU" sz="2800" b="1" i="1" dirty="0"/>
              <a:t> муниципального района Брянской области за </a:t>
            </a:r>
            <a:r>
              <a:rPr lang="ru-RU" sz="2800" b="1" i="1" dirty="0" smtClean="0"/>
              <a:t>2025</a:t>
            </a:r>
            <a:endParaRPr lang="ru-RU" sz="2800" b="1" i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b="1" i="1" dirty="0"/>
              <a:t> год в доступной для граждан форме сформирован на основании </a:t>
            </a:r>
            <a:r>
              <a:rPr lang="ru-RU" sz="2800" b="1" i="1" dirty="0" smtClean="0"/>
              <a:t> </a:t>
            </a:r>
            <a:r>
              <a:rPr lang="ru-RU" sz="2800" b="1" i="1" dirty="0"/>
              <a:t>решения районного Совета народных депутатов от </a:t>
            </a:r>
            <a:r>
              <a:rPr lang="ru-RU" sz="2800" b="1" i="1" dirty="0" smtClean="0"/>
              <a:t>11.06.2026 №106 </a:t>
            </a:r>
            <a:r>
              <a:rPr lang="ru-RU" sz="2800" b="1" i="1" dirty="0"/>
              <a:t>«Об исполнении бюджета </a:t>
            </a:r>
            <a:r>
              <a:rPr lang="ru-RU" sz="2800" b="1" i="1" dirty="0" err="1"/>
              <a:t>Почепского</a:t>
            </a:r>
            <a:r>
              <a:rPr lang="ru-RU" sz="2800" b="1" i="1" dirty="0"/>
              <a:t> муниципального района Брянской области за </a:t>
            </a:r>
            <a:r>
              <a:rPr lang="ru-RU" sz="2800" b="1" i="1" dirty="0" smtClean="0"/>
              <a:t>2025 </a:t>
            </a:r>
            <a:r>
              <a:rPr lang="ru-RU" sz="2800" b="1" i="1" dirty="0"/>
              <a:t>год»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2025 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469802"/>
              </p:ext>
            </p:extLst>
          </p:nvPr>
        </p:nvGraphicFramePr>
        <p:xfrm>
          <a:off x="356467" y="680310"/>
          <a:ext cx="8551480" cy="5933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7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6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02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586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Безвозмездные поступления, всего: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1 237,4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813,1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586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sz="1100" dirty="0" err="1" smtClean="0"/>
                        <a:t>т.ч</a:t>
                      </a:r>
                      <a:r>
                        <a:rPr lang="ru-RU" sz="1100" dirty="0" smtClean="0"/>
                        <a:t>.: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1 241,9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817,7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357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100" dirty="0" smtClean="0"/>
                        <a:t>Дотации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16,1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42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100" dirty="0" smtClean="0"/>
                        <a:t>Субсидии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363,1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42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100" dirty="0" smtClean="0"/>
                        <a:t>Субвенции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681,7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79,3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66,5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134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- Иные межбюджетные трансферты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8,2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2.</a:t>
                      </a:r>
                      <a:r>
                        <a:rPr lang="ru-RU" sz="1100" baseline="0" dirty="0" smtClean="0"/>
                        <a:t> Доходы бюджетов бюджетной системы РФ от возврата остатков субсидий, субвенций и иных межбюджетных трансфертов, имеющих целевое назначение, прошлых лет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3. Доходы бюджетов бюджетной системы российской федерации от возврата остатков субсидий, субвенций и иных межбюджетных трансфертов, имеющих целевое назначение, прошлых лет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160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2025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0" y="1266832"/>
            <a:ext cx="930585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1 126 798,5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1 651 389,3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1 193 298,3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81269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200345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sz="2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района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Брянской области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 2025 году по разделам 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302355"/>
              </p:ext>
            </p:extLst>
          </p:nvPr>
        </p:nvGraphicFramePr>
        <p:xfrm>
          <a:off x="296259" y="1138426"/>
          <a:ext cx="8551482" cy="527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4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7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4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270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1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Общегосударственные вопросы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85,8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80,4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93,6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36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/>
                        <a:t>Национальная безопасность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07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/>
                        <a:t>Национальная экономика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47,8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45,0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94,0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13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/>
                        <a:t>Жилищно-коммунальное хозяйство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25,7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23,9</a:t>
                      </a:r>
                      <a:endParaRPr lang="ru-RU" sz="1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93,1</a:t>
                      </a:r>
                      <a:endParaRPr lang="ru-RU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13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/>
                        <a:t>Охрана окружающей среды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1,7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1,0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59,2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1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Образование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812,0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787,1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96,9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1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Культура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380,8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95,7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25,1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1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Социальная политика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223,0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85,7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38,4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1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Физическая культура и спорт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52,3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52,3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2788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Межбюджетные трансферты общего характера</a:t>
                      </a:r>
                      <a:r>
                        <a:rPr lang="ru-RU" sz="1600" baseline="0" dirty="0" smtClean="0"/>
                        <a:t> бюджетам субъектов РФ и муниципальных образований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15,9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15,9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1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ВСЕГО РАСХОДОВ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1 651,4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1 193,3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72,3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76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ПОЧЕПСКОГО МУНИЦИПАЛЬНОГО РАЙОНА БРЯНСКОЙ ОБЛАСТИ ЗА 2024-2025 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70268234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916230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+122,0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661822340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+4,6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462165476"/>
              </p:ext>
            </p:extLst>
          </p:nvPr>
        </p:nvGraphicFramePr>
        <p:xfrm>
          <a:off x="4112968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-</a:t>
            </a:r>
            <a:r>
              <a:rPr lang="ru-RU" dirty="0" smtClean="0">
                <a:solidFill>
                  <a:schemeClr val="tx1"/>
                </a:solidFill>
              </a:rPr>
              <a:t>64,6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в 2025 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1506446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" y="82350"/>
            <a:ext cx="9153150" cy="640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2024– 2025 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ДИНАМИКА РАСХОДОВ БЮДЖЕТА РАЙОНА ПО РАЗДЕЛУ 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ОБРАЗОВАНИЕ </a:t>
            </a: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ЗА 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2024 </a:t>
            </a: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2025 </a:t>
            </a: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ГОДЫ (МЛН.РУБ.)</a:t>
            </a: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315300045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+135,4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-24,9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9336254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РАЙОНА В 2025 ГОДУ НА ОБРАЗОВАНИЕ</a:t>
            </a: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2024– 2025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43199082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2025 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1933363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2024 – 2025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420832678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1"/>
            <a:ext cx="8704185" cy="397033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sz="2800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sz="2800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755" y="22219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2025году 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533752"/>
              </p:ext>
            </p:extLst>
          </p:nvPr>
        </p:nvGraphicFramePr>
        <p:xfrm>
          <a:off x="1" y="1138425"/>
          <a:ext cx="9143999" cy="4620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48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307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020">
                <a:tc rowSpan="5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78,53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Сохранность жилых</a:t>
                      </a:r>
                      <a:r>
                        <a:rPr lang="ru-RU" sz="1400" baseline="0" dirty="0" smtClean="0"/>
                        <a:t> помещений детей-сирот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335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1,2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</a:t>
                      </a:r>
                      <a:r>
                        <a:rPr lang="ru-RU" sz="1400" baseline="0" dirty="0" smtClean="0"/>
                        <a:t> жильем молодых семей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52,6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22,5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2,96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Резервный фонд Правительства Брянской области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378138"/>
                  </a:ext>
                </a:extLst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85,7 млн. руб.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в 2025 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840893"/>
              </p:ext>
            </p:extLst>
          </p:nvPr>
        </p:nvGraphicFramePr>
        <p:xfrm>
          <a:off x="62973" y="992125"/>
          <a:ext cx="9081028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2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2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1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10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 Брянской области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27,0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26,9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2,2</a:t>
                      </a:r>
                    </a:p>
                    <a:p>
                      <a:pPr algn="r"/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Районный  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659,4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228,3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34,6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19,1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796,8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771,8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96,9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64,7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культуры, молодежной политики</a:t>
                      </a:r>
                      <a:r>
                        <a:rPr lang="ru-RU" sz="1800" baseline="0" dirty="0" smtClean="0"/>
                        <a:t> и спорта </a:t>
                      </a:r>
                      <a:r>
                        <a:rPr lang="ru-RU" sz="1800" dirty="0" smtClean="0"/>
                        <a:t>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164,9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163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13,7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1651,4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1193,3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72,3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129357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за 2025год 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742001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51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129357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2025 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376376"/>
              </p:ext>
            </p:extLst>
          </p:nvPr>
        </p:nvGraphicFramePr>
        <p:xfrm>
          <a:off x="91618" y="1596540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2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7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7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2025 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2025 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48830,0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48830,0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52570,0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52570,0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47680,0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47680,0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86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46214,0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46214,0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28519" y="22219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59785" y="985720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569640"/>
              </p:ext>
            </p:extLst>
          </p:nvPr>
        </p:nvGraphicFramePr>
        <p:xfrm>
          <a:off x="448962" y="2360065"/>
          <a:ext cx="8398776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11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Врио</a:t>
                      </a:r>
                      <a:r>
                        <a:rPr lang="ru-RU" dirty="0" smtClean="0"/>
                        <a:t> заместителя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Шломина</a:t>
                      </a:r>
                      <a:r>
                        <a:rPr lang="ru-RU" dirty="0" smtClean="0"/>
                        <a:t> Алла Сергеевна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Почепского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муниципального района Брянской области (со всеми изменениями);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/>
              <a:t>МУНИЦИПАЛЬНОГО </a:t>
            </a:r>
            <a:r>
              <a:rPr lang="ru-RU" sz="3200" b="1" i="1" baseline="-25000" dirty="0" smtClean="0"/>
              <a:t> ОБРАЗОВАНИЯ</a:t>
            </a:r>
            <a:r>
              <a:rPr lang="ru-RU" sz="3200" b="1" i="1" dirty="0" smtClean="0"/>
              <a:t> «</a:t>
            </a:r>
            <a:r>
              <a:rPr lang="ru-RU" sz="3200" b="1" i="1" baseline="-25000" dirty="0" smtClean="0"/>
              <a:t>ПОЧЕПСКИЙ РАЙОН»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r>
              <a:rPr lang="ru-RU" i="1" dirty="0"/>
              <a:t>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</a:t>
            </a:r>
            <a:r>
              <a:rPr lang="ru-RU" dirty="0" smtClean="0"/>
              <a:t> НА 2025 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4"/>
            <a:ext cx="5795817" cy="184390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2025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2026 и 2027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2025 год </a:t>
            </a:r>
            <a:r>
              <a:rPr lang="ru-RU" sz="1600" b="1" i="1" dirty="0"/>
              <a:t>и на плановый период </a:t>
            </a:r>
            <a:r>
              <a:rPr lang="ru-RU" sz="1600" b="1" i="1" dirty="0" smtClean="0"/>
              <a:t>2026 и 2027 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24.12.2024 </a:t>
            </a:r>
            <a:r>
              <a:rPr lang="ru-RU" sz="1600" b="1" i="1" dirty="0"/>
              <a:t>года № </a:t>
            </a:r>
            <a:r>
              <a:rPr lang="ru-RU" sz="1600" b="1" i="1" dirty="0" smtClean="0"/>
              <a:t>32 </a:t>
            </a:r>
            <a:r>
              <a:rPr lang="ru-RU" sz="1600" b="1" i="1" dirty="0"/>
              <a:t>«</a:t>
            </a:r>
            <a:r>
              <a:rPr lang="ru-RU" sz="1600" b="1" i="1" dirty="0" smtClean="0"/>
              <a:t>О бюджете </a:t>
            </a:r>
            <a:r>
              <a:rPr lang="ru-RU" sz="1600" i="1" dirty="0" err="1"/>
              <a:t>Почепского</a:t>
            </a:r>
            <a:r>
              <a:rPr lang="ru-RU" sz="1600" i="1" dirty="0"/>
              <a:t> муниципального района Брянской области </a:t>
            </a:r>
            <a:r>
              <a:rPr lang="ru-RU" sz="1600" b="1" i="1" dirty="0" smtClean="0"/>
              <a:t>на 2025 год и плановый период 2026 и 2027 годов»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течение </a:t>
            </a:r>
            <a:r>
              <a:rPr lang="ru-RU" sz="1600" b="1" i="1" dirty="0" smtClean="0"/>
              <a:t>2025 года </a:t>
            </a:r>
            <a:r>
              <a:rPr lang="ru-RU" sz="1600" b="1" i="1" dirty="0"/>
              <a:t>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(6 решений </a:t>
            </a:r>
            <a:r>
              <a:rPr lang="ru-RU" sz="1600" b="1" i="1" dirty="0"/>
              <a:t>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err="1"/>
              <a:t>Почепского</a:t>
            </a:r>
            <a:r>
              <a:rPr lang="ru-RU" b="1" i="1" baseline="-25000" dirty="0"/>
              <a:t> муниципального района Брянской области В </a:t>
            </a:r>
            <a:r>
              <a:rPr lang="ru-RU" b="1" i="1" baseline="-25000" dirty="0" smtClean="0"/>
              <a:t>2025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параметров </a:t>
            </a:r>
            <a:r>
              <a:rPr lang="ru-RU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за 2025 год</a:t>
            </a:r>
            <a:endParaRPr lang="ru-RU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642302830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134877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9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9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97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9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 год 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год 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1 602 301,5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1 188 444,7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-774 832,8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74,2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1 651 389,3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1 193 298,3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-458091,0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72,3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-49 087,8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-4 853 ,6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19569</TotalTime>
  <Words>1919</Words>
  <Application>Microsoft Office PowerPoint</Application>
  <PresentationFormat>Экран (4:3)</PresentationFormat>
  <Paragraphs>457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Garamond</vt:lpstr>
      <vt:lpstr>Натуральные материалы</vt:lpstr>
      <vt:lpstr>БЮДЖЕТ ДЛЯ ГРАЖДАН  по материалам отчета об исполнении бюджета Почепского муниципального района Брянской области за 2025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User Windows</cp:lastModifiedBy>
  <cp:revision>396</cp:revision>
  <cp:lastPrinted>2026-04-22T09:27:22Z</cp:lastPrinted>
  <dcterms:created xsi:type="dcterms:W3CDTF">2013-08-21T19:17:07Z</dcterms:created>
  <dcterms:modified xsi:type="dcterms:W3CDTF">2026-06-11T08:00:41Z</dcterms:modified>
</cp:coreProperties>
</file>